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133"/>
  </p:handoutMasterIdLst>
  <p:sldIdLst>
    <p:sldId id="893" r:id="rId3"/>
    <p:sldId id="894" r:id="rId4"/>
    <p:sldId id="860" r:id="rId5"/>
    <p:sldId id="895" r:id="rId6"/>
    <p:sldId id="896" r:id="rId7"/>
    <p:sldId id="866" r:id="rId8"/>
    <p:sldId id="897" r:id="rId9"/>
    <p:sldId id="868" r:id="rId11"/>
    <p:sldId id="888" r:id="rId12"/>
    <p:sldId id="889" r:id="rId13"/>
    <p:sldId id="867" r:id="rId14"/>
    <p:sldId id="870" r:id="rId15"/>
    <p:sldId id="872" r:id="rId16"/>
    <p:sldId id="873" r:id="rId17"/>
    <p:sldId id="869" r:id="rId18"/>
    <p:sldId id="875" r:id="rId19"/>
    <p:sldId id="879" r:id="rId20"/>
    <p:sldId id="880" r:id="rId21"/>
    <p:sldId id="878" r:id="rId22"/>
    <p:sldId id="881" r:id="rId23"/>
    <p:sldId id="882" r:id="rId24"/>
    <p:sldId id="884" r:id="rId25"/>
    <p:sldId id="890" r:id="rId26"/>
    <p:sldId id="883" r:id="rId27"/>
    <p:sldId id="885" r:id="rId28"/>
    <p:sldId id="891" r:id="rId29"/>
    <p:sldId id="886" r:id="rId30"/>
    <p:sldId id="887" r:id="rId31"/>
    <p:sldId id="876" r:id="rId32"/>
    <p:sldId id="892" r:id="rId33"/>
    <p:sldId id="877" r:id="rId34"/>
    <p:sldId id="898" r:id="rId35"/>
    <p:sldId id="1142" r:id="rId36"/>
    <p:sldId id="1131" r:id="rId37"/>
    <p:sldId id="1132" r:id="rId38"/>
    <p:sldId id="1133" r:id="rId39"/>
    <p:sldId id="1135" r:id="rId40"/>
    <p:sldId id="1136" r:id="rId41"/>
    <p:sldId id="1134" r:id="rId42"/>
    <p:sldId id="1137" r:id="rId43"/>
    <p:sldId id="1138" r:id="rId44"/>
    <p:sldId id="1139" r:id="rId45"/>
    <p:sldId id="1140" r:id="rId46"/>
    <p:sldId id="1141" r:id="rId47"/>
    <p:sldId id="988" r:id="rId48"/>
    <p:sldId id="990" r:id="rId49"/>
    <p:sldId id="979" r:id="rId50"/>
    <p:sldId id="981" r:id="rId51"/>
    <p:sldId id="991" r:id="rId52"/>
    <p:sldId id="1042" r:id="rId53"/>
    <p:sldId id="984" r:id="rId54"/>
    <p:sldId id="1043" r:id="rId55"/>
    <p:sldId id="1046" r:id="rId56"/>
    <p:sldId id="1052" r:id="rId57"/>
    <p:sldId id="1053" r:id="rId58"/>
    <p:sldId id="1050" r:id="rId59"/>
    <p:sldId id="1049" r:id="rId60"/>
    <p:sldId id="1048" r:id="rId61"/>
    <p:sldId id="1044" r:id="rId62"/>
    <p:sldId id="1143" r:id="rId63"/>
    <p:sldId id="1112" r:id="rId64"/>
    <p:sldId id="1057" r:id="rId65"/>
    <p:sldId id="1058" r:id="rId66"/>
    <p:sldId id="1113" r:id="rId67"/>
    <p:sldId id="1114" r:id="rId68"/>
    <p:sldId id="1115" r:id="rId69"/>
    <p:sldId id="1116" r:id="rId70"/>
    <p:sldId id="1118" r:id="rId71"/>
    <p:sldId id="1119" r:id="rId72"/>
    <p:sldId id="1123" r:id="rId73"/>
    <p:sldId id="1144" r:id="rId74"/>
    <p:sldId id="1124" r:id="rId75"/>
    <p:sldId id="1061" r:id="rId76"/>
    <p:sldId id="1054" r:id="rId77"/>
    <p:sldId id="1062" r:id="rId78"/>
    <p:sldId id="1063" r:id="rId79"/>
    <p:sldId id="1064" r:id="rId80"/>
    <p:sldId id="1055" r:id="rId81"/>
    <p:sldId id="1067" r:id="rId82"/>
    <p:sldId id="1068" r:id="rId83"/>
    <p:sldId id="1069" r:id="rId84"/>
    <p:sldId id="1070" r:id="rId85"/>
    <p:sldId id="1071" r:id="rId86"/>
    <p:sldId id="1072" r:id="rId87"/>
    <p:sldId id="1073" r:id="rId88"/>
    <p:sldId id="1074" r:id="rId89"/>
    <p:sldId id="1075" r:id="rId90"/>
    <p:sldId id="1076" r:id="rId91"/>
    <p:sldId id="1077" r:id="rId92"/>
    <p:sldId id="1078" r:id="rId93"/>
    <p:sldId id="1079" r:id="rId94"/>
    <p:sldId id="1080" r:id="rId95"/>
    <p:sldId id="1081" r:id="rId96"/>
    <p:sldId id="1082" r:id="rId97"/>
    <p:sldId id="1083" r:id="rId98"/>
    <p:sldId id="1084" r:id="rId99"/>
    <p:sldId id="1085" r:id="rId100"/>
    <p:sldId id="1086" r:id="rId101"/>
    <p:sldId id="1087" r:id="rId102"/>
    <p:sldId id="1088" r:id="rId103"/>
    <p:sldId id="1089" r:id="rId104"/>
    <p:sldId id="1090" r:id="rId105"/>
    <p:sldId id="1091" r:id="rId106"/>
    <p:sldId id="1092" r:id="rId107"/>
    <p:sldId id="1093" r:id="rId108"/>
    <p:sldId id="1094" r:id="rId109"/>
    <p:sldId id="1145" r:id="rId110"/>
    <p:sldId id="1095" r:id="rId111"/>
    <p:sldId id="1096" r:id="rId112"/>
    <p:sldId id="1097" r:id="rId113"/>
    <p:sldId id="1098" r:id="rId114"/>
    <p:sldId id="1099" r:id="rId115"/>
    <p:sldId id="1100" r:id="rId116"/>
    <p:sldId id="1101" r:id="rId117"/>
    <p:sldId id="1102" r:id="rId118"/>
    <p:sldId id="1103" r:id="rId119"/>
    <p:sldId id="1104" r:id="rId120"/>
    <p:sldId id="1105" r:id="rId121"/>
    <p:sldId id="1106" r:id="rId122"/>
    <p:sldId id="1107" r:id="rId123"/>
    <p:sldId id="1108" r:id="rId124"/>
    <p:sldId id="1109" r:id="rId125"/>
    <p:sldId id="1110" r:id="rId126"/>
    <p:sldId id="1111" r:id="rId127"/>
    <p:sldId id="1126" r:id="rId128"/>
    <p:sldId id="1127" r:id="rId129"/>
    <p:sldId id="1128" r:id="rId130"/>
    <p:sldId id="1129" r:id="rId131"/>
    <p:sldId id="678" r:id="rId132"/>
  </p:sldIdLst>
  <p:sldSz cx="9144000" cy="6858000" type="screen4x3"/>
  <p:notesSz cx="6858000" cy="9144000"/>
  <p:custDataLst>
    <p:tags r:id="rId138"/>
  </p:custDataLst>
  <p:defaultTextStyle>
    <a:defPPr>
      <a:defRPr lang="en-US"/>
    </a:defPPr>
    <a:lvl1pPr algn="l" rtl="0" fontAlgn="base">
      <a:spcBef>
        <a:spcPct val="0"/>
      </a:spcBef>
      <a:spcAft>
        <a:spcPct val="0"/>
      </a:spcAft>
      <a:defRPr sz="2400" kern="1200">
        <a:solidFill>
          <a:schemeClr val="tx1"/>
        </a:solidFill>
        <a:latin typeface="Tahoma" panose="020B0804030504040204" pitchFamily="34" charset="0"/>
        <a:ea typeface="宋体" pitchFamily="2" charset="-122"/>
        <a:cs typeface="+mn-cs"/>
      </a:defRPr>
    </a:lvl1pPr>
    <a:lvl2pPr marL="457200" algn="l" rtl="0" fontAlgn="base">
      <a:spcBef>
        <a:spcPct val="0"/>
      </a:spcBef>
      <a:spcAft>
        <a:spcPct val="0"/>
      </a:spcAft>
      <a:defRPr sz="2400" kern="1200">
        <a:solidFill>
          <a:schemeClr val="tx1"/>
        </a:solidFill>
        <a:latin typeface="Tahoma" panose="020B0804030504040204" pitchFamily="34" charset="0"/>
        <a:ea typeface="宋体" pitchFamily="2" charset="-122"/>
        <a:cs typeface="+mn-cs"/>
      </a:defRPr>
    </a:lvl2pPr>
    <a:lvl3pPr marL="914400" algn="l" rtl="0" fontAlgn="base">
      <a:spcBef>
        <a:spcPct val="0"/>
      </a:spcBef>
      <a:spcAft>
        <a:spcPct val="0"/>
      </a:spcAft>
      <a:defRPr sz="2400" kern="1200">
        <a:solidFill>
          <a:schemeClr val="tx1"/>
        </a:solidFill>
        <a:latin typeface="Tahoma" panose="020B0804030504040204" pitchFamily="34" charset="0"/>
        <a:ea typeface="宋体" pitchFamily="2" charset="-122"/>
        <a:cs typeface="+mn-cs"/>
      </a:defRPr>
    </a:lvl3pPr>
    <a:lvl4pPr marL="1371600" algn="l" rtl="0" fontAlgn="base">
      <a:spcBef>
        <a:spcPct val="0"/>
      </a:spcBef>
      <a:spcAft>
        <a:spcPct val="0"/>
      </a:spcAft>
      <a:defRPr sz="2400" kern="1200">
        <a:solidFill>
          <a:schemeClr val="tx1"/>
        </a:solidFill>
        <a:latin typeface="Tahoma" panose="020B0804030504040204" pitchFamily="34" charset="0"/>
        <a:ea typeface="宋体" pitchFamily="2" charset="-122"/>
        <a:cs typeface="+mn-cs"/>
      </a:defRPr>
    </a:lvl4pPr>
    <a:lvl5pPr marL="1828800" algn="l" rtl="0" fontAlgn="base">
      <a:spcBef>
        <a:spcPct val="0"/>
      </a:spcBef>
      <a:spcAft>
        <a:spcPct val="0"/>
      </a:spcAft>
      <a:defRPr sz="2400" kern="1200">
        <a:solidFill>
          <a:schemeClr val="tx1"/>
        </a:solidFill>
        <a:latin typeface="Tahoma" panose="020B0804030504040204" pitchFamily="34" charset="0"/>
        <a:ea typeface="宋体" pitchFamily="2" charset="-122"/>
        <a:cs typeface="+mn-cs"/>
      </a:defRPr>
    </a:lvl5pPr>
    <a:lvl6pPr marL="2286000" algn="l" defTabSz="914400" rtl="0" eaLnBrk="1" latinLnBrk="0" hangingPunct="1">
      <a:defRPr sz="2400" kern="1200">
        <a:solidFill>
          <a:schemeClr val="tx1"/>
        </a:solidFill>
        <a:latin typeface="Tahoma" panose="020B0804030504040204" pitchFamily="34" charset="0"/>
        <a:ea typeface="宋体" pitchFamily="2" charset="-122"/>
        <a:cs typeface="+mn-cs"/>
      </a:defRPr>
    </a:lvl6pPr>
    <a:lvl7pPr marL="2743200" algn="l" defTabSz="914400" rtl="0" eaLnBrk="1" latinLnBrk="0" hangingPunct="1">
      <a:defRPr sz="2400" kern="1200">
        <a:solidFill>
          <a:schemeClr val="tx1"/>
        </a:solidFill>
        <a:latin typeface="Tahoma" panose="020B0804030504040204" pitchFamily="34" charset="0"/>
        <a:ea typeface="宋体" pitchFamily="2" charset="-122"/>
        <a:cs typeface="+mn-cs"/>
      </a:defRPr>
    </a:lvl7pPr>
    <a:lvl8pPr marL="3200400" algn="l" defTabSz="914400" rtl="0" eaLnBrk="1" latinLnBrk="0" hangingPunct="1">
      <a:defRPr sz="2400" kern="1200">
        <a:solidFill>
          <a:schemeClr val="tx1"/>
        </a:solidFill>
        <a:latin typeface="Tahoma" panose="020B0804030504040204" pitchFamily="34" charset="0"/>
        <a:ea typeface="宋体" pitchFamily="2" charset="-122"/>
        <a:cs typeface="+mn-cs"/>
      </a:defRPr>
    </a:lvl8pPr>
    <a:lvl9pPr marL="3657600" algn="l" defTabSz="914400" rtl="0" eaLnBrk="1" latinLnBrk="0" hangingPunct="1">
      <a:defRPr sz="2400" kern="1200">
        <a:solidFill>
          <a:schemeClr val="tx1"/>
        </a:solidFill>
        <a:latin typeface="Tahoma" panose="020B080403050404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9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qx" initials="w"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067" autoAdjust="0"/>
    <p:restoredTop sz="88686" autoAdjust="0"/>
  </p:normalViewPr>
  <p:slideViewPr>
    <p:cSldViewPr showGuides="1">
      <p:cViewPr varScale="1">
        <p:scale>
          <a:sx n="59" d="100"/>
          <a:sy n="59" d="100"/>
        </p:scale>
        <p:origin x="1060" y="64"/>
      </p:cViewPr>
      <p:guideLst>
        <p:guide orient="horz" pos="2160"/>
        <p:guide pos="289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8" Type="http://schemas.openxmlformats.org/officeDocument/2006/relationships/tags" Target="tags/tag1.xml"/><Relationship Id="rId137" Type="http://schemas.openxmlformats.org/officeDocument/2006/relationships/commentAuthors" Target="commentAuthors.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mn-ea"/>
              </a:defRPr>
            </a:lvl1pPr>
          </a:lstStyle>
          <a:p>
            <a:pPr>
              <a:defRPr/>
            </a:pPr>
            <a:endParaRPr lang="zh-CN" altLang="en-US"/>
          </a:p>
        </p:txBody>
      </p:sp>
      <p:sp>
        <p:nvSpPr>
          <p:cNvPr id="1853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defRPr>
            </a:lvl1pPr>
          </a:lstStyle>
          <a:p>
            <a:pPr>
              <a:defRPr/>
            </a:pPr>
            <a:endParaRPr lang="en-US" altLang="zh-CN" dirty="0"/>
          </a:p>
        </p:txBody>
      </p:sp>
      <p:sp>
        <p:nvSpPr>
          <p:cNvPr id="1853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mn-ea"/>
              </a:defRPr>
            </a:lvl1pPr>
          </a:lstStyle>
          <a:p>
            <a:pPr>
              <a:defRPr/>
            </a:pPr>
            <a:endParaRPr lang="en-US" altLang="zh-CN" dirty="0"/>
          </a:p>
        </p:txBody>
      </p:sp>
      <p:sp>
        <p:nvSpPr>
          <p:cNvPr id="1853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mn-ea"/>
              </a:defRPr>
            </a:lvl1pPr>
          </a:lstStyle>
          <a:p>
            <a:pPr>
              <a:defRPr/>
            </a:pPr>
            <a:fld id="{02E8BE3F-DF93-409B-9266-8F6A5F64938D}" type="slidenum">
              <a:rPr lang="zh-CN" altLang="en-US"/>
            </a:fld>
            <a:endParaRPr lang="en-US" altLang="zh-C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ea typeface="+mn-ea"/>
              </a:defRPr>
            </a:lvl1pPr>
          </a:lstStyle>
          <a:p>
            <a:pPr>
              <a:defRPr/>
            </a:pPr>
            <a:endParaRPr lang="zh-CN" altLang="en-US"/>
          </a:p>
        </p:txBody>
      </p:sp>
      <p:sp>
        <p:nvSpPr>
          <p:cNvPr id="14848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defRPr>
            </a:lvl1pPr>
          </a:lstStyle>
          <a:p>
            <a:pPr>
              <a:defRPr/>
            </a:pPr>
            <a:endParaRPr lang="en-US" altLang="zh-CN" dirty="0"/>
          </a:p>
        </p:txBody>
      </p:sp>
      <p:sp>
        <p:nvSpPr>
          <p:cNvPr id="6123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4848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4848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ea typeface="+mn-ea"/>
              </a:defRPr>
            </a:lvl1pPr>
          </a:lstStyle>
          <a:p>
            <a:pPr>
              <a:defRPr/>
            </a:pPr>
            <a:endParaRPr lang="en-US" altLang="zh-CN" dirty="0"/>
          </a:p>
        </p:txBody>
      </p:sp>
      <p:sp>
        <p:nvSpPr>
          <p:cNvPr id="148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mn-ea"/>
              </a:defRPr>
            </a:lvl1pPr>
          </a:lstStyle>
          <a:p>
            <a:pPr>
              <a:defRPr/>
            </a:pPr>
            <a:fld id="{17570EEC-7445-49E3-AC83-578A2F2A6437}" type="slidenum">
              <a:rPr lang="zh-CN" altLang="en-US"/>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518468-16F7-4A62-8D43-A612D8AE0AB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fffffffff</a:t>
            </a:r>
            <a:endParaRPr lang="en-US" altLang="zh-CN"/>
          </a:p>
          <a:p>
            <a:r>
              <a:rPr lang="zh-CN" altLang="en-US"/>
              <a:t>后面都是细节，原理为主</a:t>
            </a:r>
            <a:r>
              <a:rPr lang="en-US" altLang="zh-CN"/>
              <a:t> </a:t>
            </a:r>
            <a:r>
              <a:rPr lang="zh-CN" altLang="en-US"/>
              <a:t>之前的</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508E802D-0A99-4588-BA3B-DD00645C4D15}" type="slidenum">
              <a:rPr lang="zh-CN" altLang="en-US" smtClean="0"/>
            </a:fld>
            <a:endParaRPr lang="en-US" altLang="zh-C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F20D1EF4-96E1-4D1F-9022-1DBBD72782E7}" type="slidenum">
              <a:rPr lang="zh-CN" altLang="en-US" smtClean="0"/>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A21F5416-2A14-497A-8306-EE9F3157ABD1}" type="slidenum">
              <a:rPr lang="zh-CN" altLang="en-US" smtClean="0"/>
            </a:fld>
            <a:endParaRPr lang="en-US" altLang="zh-CN"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ormAutofit/>
          </a:bodyPr>
          <a:lstStyle>
            <a:lvl1pPr marL="457200" indent="-457200">
              <a:lnSpc>
                <a:spcPct val="110000"/>
              </a:lnSpc>
              <a:buFont typeface="Arial" panose="020B0604020202090204" pitchFamily="34" charset="0"/>
              <a:buChar char="•"/>
              <a:defRPr sz="2800"/>
            </a:lvl1pPr>
            <a:lvl2pPr>
              <a:lnSpc>
                <a:spcPct val="110000"/>
              </a:lnSpc>
              <a:defRPr sz="2400"/>
            </a:lvl2pPr>
            <a:lvl3pPr>
              <a:lnSpc>
                <a:spcPct val="110000"/>
              </a:lnSpc>
              <a:defRPr sz="2000"/>
            </a:lvl3pPr>
            <a:lvl4pPr>
              <a:lnSpc>
                <a:spcPct val="110000"/>
              </a:lnSpc>
              <a:defRPr sz="2000"/>
            </a:lvl4pPr>
            <a:lvl5pPr>
              <a:lnSpc>
                <a:spcPct val="110000"/>
              </a:lnSpc>
              <a:defRPr sz="20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pPr>
              <a:defRPr/>
            </a:pPr>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pPr>
              <a:defRPr/>
            </a:pPr>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3EEE59CE-3E91-4F85-B542-02EF88E28DB9}" type="slidenum">
              <a:rPr lang="zh-CN" altLang="en-US" smtClean="0"/>
            </a:fld>
            <a:endParaRPr lang="en-US" altLang="zh-CN"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dirty="0"/>
          </a:p>
        </p:txBody>
      </p:sp>
      <p:sp>
        <p:nvSpPr>
          <p:cNvPr id="6" name="Footer Placeholder 5"/>
          <p:cNvSpPr>
            <a:spLocks noGrp="1"/>
          </p:cNvSpPr>
          <p:nvPr>
            <p:ph type="ftr" sz="quarter" idx="11"/>
          </p:nvPr>
        </p:nvSpPr>
        <p:spPr/>
        <p:txBody>
          <a:bodyPr/>
          <a:lstStyle/>
          <a:p>
            <a:pPr>
              <a:defRPr/>
            </a:pPr>
            <a:endParaRPr lang="en-US" altLang="zh-CN" dirty="0"/>
          </a:p>
        </p:txBody>
      </p:sp>
      <p:sp>
        <p:nvSpPr>
          <p:cNvPr id="7" name="Slide Number Placeholder 6"/>
          <p:cNvSpPr>
            <a:spLocks noGrp="1"/>
          </p:cNvSpPr>
          <p:nvPr>
            <p:ph type="sldNum" sz="quarter" idx="12"/>
          </p:nvPr>
        </p:nvSpPr>
        <p:spPr/>
        <p:txBody>
          <a:bodyPr/>
          <a:lstStyle/>
          <a:p>
            <a:pPr>
              <a:defRPr/>
            </a:pPr>
            <a:fld id="{81439B3F-5337-4A9A-8ECF-21244C88169E}" type="slidenum">
              <a:rPr lang="zh-CN" altLang="en-US" smtClean="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22960" y="2582334"/>
            <a:ext cx="3703320" cy="32867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63440" y="2582334"/>
            <a:ext cx="3703320" cy="32867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dirty="0"/>
          </a:p>
        </p:txBody>
      </p:sp>
      <p:sp>
        <p:nvSpPr>
          <p:cNvPr id="8" name="Footer Placeholder 7"/>
          <p:cNvSpPr>
            <a:spLocks noGrp="1"/>
          </p:cNvSpPr>
          <p:nvPr>
            <p:ph type="ftr" sz="quarter" idx="11"/>
          </p:nvPr>
        </p:nvSpPr>
        <p:spPr/>
        <p:txBody>
          <a:bodyPr/>
          <a:lstStyle/>
          <a:p>
            <a:pPr>
              <a:defRPr/>
            </a:pPr>
            <a:endParaRPr lang="en-US" altLang="zh-CN" dirty="0"/>
          </a:p>
        </p:txBody>
      </p:sp>
      <p:sp>
        <p:nvSpPr>
          <p:cNvPr id="9" name="Slide Number Placeholder 8"/>
          <p:cNvSpPr>
            <a:spLocks noGrp="1"/>
          </p:cNvSpPr>
          <p:nvPr>
            <p:ph type="sldNum" sz="quarter" idx="12"/>
          </p:nvPr>
        </p:nvSpPr>
        <p:spPr/>
        <p:txBody>
          <a:bodyPr/>
          <a:lstStyle/>
          <a:p>
            <a:pPr>
              <a:defRPr/>
            </a:pPr>
            <a:fld id="{54B7F1A0-9458-45D8-926E-C87136E77BE8}" type="slidenum">
              <a:rPr lang="zh-CN" altLang="en-US" smtClean="0"/>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dirty="0"/>
          </a:p>
        </p:txBody>
      </p:sp>
      <p:sp>
        <p:nvSpPr>
          <p:cNvPr id="4" name="Footer Placeholder 3"/>
          <p:cNvSpPr>
            <a:spLocks noGrp="1"/>
          </p:cNvSpPr>
          <p:nvPr>
            <p:ph type="ftr" sz="quarter" idx="11"/>
          </p:nvPr>
        </p:nvSpPr>
        <p:spPr/>
        <p:txBody>
          <a:bodyPr/>
          <a:lstStyle/>
          <a:p>
            <a:pPr>
              <a:defRPr/>
            </a:pPr>
            <a:endParaRPr lang="en-US" altLang="zh-CN" dirty="0"/>
          </a:p>
        </p:txBody>
      </p:sp>
      <p:sp>
        <p:nvSpPr>
          <p:cNvPr id="5" name="Slide Number Placeholder 4"/>
          <p:cNvSpPr>
            <a:spLocks noGrp="1"/>
          </p:cNvSpPr>
          <p:nvPr>
            <p:ph type="sldNum" sz="quarter" idx="12"/>
          </p:nvPr>
        </p:nvSpPr>
        <p:spPr/>
        <p:txBody>
          <a:bodyPr/>
          <a:lstStyle/>
          <a:p>
            <a:pPr>
              <a:defRPr/>
            </a:pPr>
            <a:fld id="{2A13C8A0-689A-459D-A188-9687B5B3186B}" type="slidenum">
              <a:rPr lang="zh-CN" altLang="en-US" smtClean="0"/>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altLang="zh-CN"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altLang="zh-CN" dirty="0"/>
          </a:p>
        </p:txBody>
      </p:sp>
      <p:sp>
        <p:nvSpPr>
          <p:cNvPr id="9" name="Slide Number Placeholder 8"/>
          <p:cNvSpPr>
            <a:spLocks noGrp="1"/>
          </p:cNvSpPr>
          <p:nvPr>
            <p:ph type="sldNum" sz="quarter" idx="12"/>
          </p:nvPr>
        </p:nvSpPr>
        <p:spPr/>
        <p:txBody>
          <a:bodyPr/>
          <a:lstStyle/>
          <a:p>
            <a:pPr>
              <a:defRPr/>
            </a:pPr>
            <a:fld id="{04D4D571-C2AE-453F-9BB4-88EF1EFCFF65}" type="slidenum">
              <a:rPr lang="zh-CN" altLang="en-US" smtClean="0"/>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pPr>
              <a:defRPr/>
            </a:pPr>
            <a:endParaRPr lang="en-US" altLang="zh-CN"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endParaRPr lang="en-US" altLang="zh-C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478A674B-3D5D-46A1-862F-CE690E59FD56}" type="slidenum">
              <a:rPr lang="zh-CN" altLang="en-US" smtClean="0"/>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pPr>
              <a:defRPr/>
            </a:pPr>
            <a:endParaRPr lang="en-US" altLang="zh-CN" dirty="0"/>
          </a:p>
        </p:txBody>
      </p:sp>
      <p:sp>
        <p:nvSpPr>
          <p:cNvPr id="6" name="Footer Placeholder 5"/>
          <p:cNvSpPr>
            <a:spLocks noGrp="1"/>
          </p:cNvSpPr>
          <p:nvPr>
            <p:ph type="ftr" sz="quarter" idx="11"/>
          </p:nvPr>
        </p:nvSpPr>
        <p:spPr/>
        <p:txBody>
          <a:bodyPr/>
          <a:lstStyle/>
          <a:p>
            <a:pPr>
              <a:defRPr/>
            </a:pPr>
            <a:endParaRPr lang="en-US" altLang="zh-CN" dirty="0"/>
          </a:p>
        </p:txBody>
      </p:sp>
      <p:sp>
        <p:nvSpPr>
          <p:cNvPr id="7" name="Slide Number Placeholder 6"/>
          <p:cNvSpPr>
            <a:spLocks noGrp="1"/>
          </p:cNvSpPr>
          <p:nvPr>
            <p:ph type="sldNum" sz="quarter" idx="12"/>
          </p:nvPr>
        </p:nvSpPr>
        <p:spPr/>
        <p:txBody>
          <a:bodyPr/>
          <a:lstStyle/>
          <a:p>
            <a:pPr>
              <a:defRPr/>
            </a:pPr>
            <a:fld id="{6ED7B18F-CE3B-4D88-8C2E-9B2E1E0CB672}" type="slidenum">
              <a:rPr lang="zh-CN" altLang="en-US" smtClean="0"/>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ltLang="zh-CN"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ltLang="zh-CN"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pPr>
              <a:defRPr/>
            </a:pPr>
            <a:fld id="{A21F5416-2A14-497A-8306-EE9F3157ABD1}" type="slidenum">
              <a:rPr lang="zh-CN" altLang="en-US" smtClean="0"/>
            </a:fld>
            <a:endParaRPr lang="en-US" altLang="zh-CN"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1.emf"/><Relationship Id="rId2" Type="http://schemas.openxmlformats.org/officeDocument/2006/relationships/oleObject" Target="../embeddings/oleObject2.bin"/><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3.bin"/><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hyperlink" Target="https://hstspreload.org/" TargetMode="External"/><Relationship Id="rId2" Type="http://schemas.openxmlformats.org/officeDocument/2006/relationships/hyperlink" Target="https://blogs.windows.com/msedgedev/2015/06/09/http-strict-transport-security-comes-to-internet-explorer-11-on-windows-8-1-and-windows-7/" TargetMode="External"/><Relationship Id="rId1" Type="http://schemas.openxmlformats.org/officeDocument/2006/relationships/hyperlink" Target="https://blog.mozilla.org/security/2012/11/01/preloading-hsts/" TargetMode="Externa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6.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5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22960" y="758952"/>
            <a:ext cx="7543800" cy="3102096"/>
          </a:xfrm>
        </p:spPr>
        <p:txBody>
          <a:bodyPr>
            <a:normAutofit/>
          </a:bodyPr>
          <a:lstStyle/>
          <a:p>
            <a:pPr algn="ctr"/>
            <a:r>
              <a:rPr lang="en-US" altLang="zh-CN" sz="4800" dirty="0">
                <a:solidFill>
                  <a:srgbClr val="000000">
                    <a:lumMod val="85000"/>
                    <a:lumOff val="15000"/>
                  </a:srgbClr>
                </a:solidFill>
                <a:ea typeface="宋体" pitchFamily="2" charset="-122"/>
              </a:rPr>
              <a:t>PKI</a:t>
            </a:r>
            <a:r>
              <a:rPr lang="zh-CN" altLang="en-US" sz="4800" dirty="0">
                <a:solidFill>
                  <a:srgbClr val="000000">
                    <a:lumMod val="85000"/>
                    <a:lumOff val="15000"/>
                  </a:srgbClr>
                </a:solidFill>
                <a:ea typeface="宋体" pitchFamily="2" charset="-122"/>
              </a:rPr>
              <a:t>技术</a:t>
            </a:r>
            <a:r>
              <a:rPr lang="en-US" altLang="zh-CN" sz="4800" dirty="0">
                <a:solidFill>
                  <a:srgbClr val="000000">
                    <a:lumMod val="85000"/>
                    <a:lumOff val="15000"/>
                  </a:srgbClr>
                </a:solidFill>
                <a:ea typeface="宋体" pitchFamily="2" charset="-122"/>
              </a:rPr>
              <a:t>-</a:t>
            </a:r>
            <a:r>
              <a:rPr lang="en-US" altLang="zh-CN" sz="4800" dirty="0"/>
              <a:t> PKI</a:t>
            </a:r>
            <a:r>
              <a:rPr lang="zh-CN" altLang="en-US" sz="4800" dirty="0"/>
              <a:t>系统安全增强</a:t>
            </a:r>
            <a:br>
              <a:rPr lang="en-US" altLang="zh-CN" sz="4800" dirty="0"/>
            </a:br>
            <a:br>
              <a:rPr lang="en-US" altLang="zh-CN" sz="1800" dirty="0"/>
            </a:br>
            <a:r>
              <a:rPr lang="zh-CN" altLang="en-US" sz="4400" dirty="0">
                <a:solidFill>
                  <a:srgbClr val="000000">
                    <a:lumMod val="65000"/>
                    <a:lumOff val="35000"/>
                  </a:srgbClr>
                </a:solidFill>
                <a:ea typeface="宋体" pitchFamily="2" charset="-122"/>
              </a:rPr>
              <a:t>网络认证技术</a:t>
            </a:r>
            <a:endParaRPr lang="zh-CN" altLang="en-US" sz="4800" dirty="0"/>
          </a:p>
        </p:txBody>
      </p:sp>
      <p:sp>
        <p:nvSpPr>
          <p:cNvPr id="6" name="副标题 5"/>
          <p:cNvSpPr>
            <a:spLocks noGrp="1"/>
          </p:cNvSpPr>
          <p:nvPr>
            <p:ph type="subTitle"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Access structure</a:t>
            </a:r>
            <a:r>
              <a:rPr lang="zh-CN" altLang="en-US" dirty="0"/>
              <a:t>的方案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sz="2600" dirty="0"/>
                  <a:t>将</a:t>
                </a:r>
                <a:r>
                  <a:rPr lang="en-US" altLang="zh-CN" sz="2600" dirty="0"/>
                  <a:t>n</a:t>
                </a:r>
                <a:r>
                  <a:rPr lang="zh-CN" altLang="en-US" sz="2600" dirty="0"/>
                  <a:t>个</a:t>
                </a:r>
                <a:r>
                  <a:rPr lang="en-US" altLang="zh-CN" sz="2600" dirty="0"/>
                  <a:t>Server</a:t>
                </a:r>
                <a:r>
                  <a:rPr lang="zh-CN" altLang="en-US" sz="2600" dirty="0"/>
                  <a:t>记为</a:t>
                </a:r>
                <a14:m>
                  <m:oMath xmlns:m="http://schemas.openxmlformats.org/officeDocument/2006/math">
                    <m:r>
                      <a:rPr lang="en-US" altLang="zh-CN" sz="2600" i="1" dirty="0" smtClean="0">
                        <a:latin typeface="Cambria Math" panose="02040503050406030204" pitchFamily="18" charset="0"/>
                      </a:rPr>
                      <m:t>𝑠</m:t>
                    </m:r>
                    <m:r>
                      <a:rPr lang="en-US" altLang="zh-CN" sz="2600" i="1" baseline="-25000" dirty="0">
                        <a:latin typeface="Cambria Math" panose="02040503050406030204" pitchFamily="18" charset="0"/>
                      </a:rPr>
                      <m:t>1</m:t>
                    </m:r>
                    <m:r>
                      <a:rPr lang="en-US" altLang="zh-CN" sz="2600" i="1" dirty="0">
                        <a:latin typeface="Cambria Math" panose="02040503050406030204" pitchFamily="18" charset="0"/>
                      </a:rPr>
                      <m:t>, …, </m:t>
                    </m:r>
                    <m:r>
                      <a:rPr lang="en-US" altLang="zh-CN" sz="2600" i="1" dirty="0" err="1">
                        <a:latin typeface="Cambria Math" panose="02040503050406030204" pitchFamily="18" charset="0"/>
                      </a:rPr>
                      <m:t>𝑠</m:t>
                    </m:r>
                    <m:r>
                      <a:rPr lang="en-US" altLang="zh-CN" sz="2600" i="1" baseline="-25000" dirty="0" err="1">
                        <a:latin typeface="Cambria Math" panose="02040503050406030204" pitchFamily="18" charset="0"/>
                      </a:rPr>
                      <m:t>𝑛</m:t>
                    </m:r>
                  </m:oMath>
                </a14:m>
                <a:endParaRPr lang="en-US" altLang="zh-CN" sz="2600" baseline="-25000" dirty="0"/>
              </a:p>
              <a:p>
                <a:pPr lvl="1"/>
                <a:r>
                  <a:rPr lang="zh-CN" altLang="en-US" sz="2200" dirty="0"/>
                  <a:t>任意</a:t>
                </a:r>
                <a:r>
                  <a:rPr lang="zh-CN" altLang="en-US" sz="2200" dirty="0">
                    <a:latin typeface="Arial" panose="020B0604020202090204" pitchFamily="34" charset="0"/>
                  </a:rPr>
                  <a:t>“</a:t>
                </a:r>
                <a14:m>
                  <m:oMath xmlns:m="http://schemas.openxmlformats.org/officeDocument/2006/math">
                    <m:r>
                      <a:rPr lang="en-US" altLang="zh-CN" sz="2200" i="1" dirty="0" smtClean="0">
                        <a:latin typeface="Cambria Math" panose="02040503050406030204" pitchFamily="18" charset="0"/>
                      </a:rPr>
                      <m:t>𝑛</m:t>
                    </m:r>
                  </m:oMath>
                </a14:m>
                <a:r>
                  <a:rPr lang="zh-CN" altLang="en-US" sz="2200" dirty="0"/>
                  <a:t>选</a:t>
                </a:r>
                <a14:m>
                  <m:oMath xmlns:m="http://schemas.openxmlformats.org/officeDocument/2006/math">
                    <m:r>
                      <a:rPr lang="en-US" altLang="zh-CN" sz="2200" i="1" dirty="0" smtClean="0">
                        <a:latin typeface="Cambria Math" panose="02040503050406030204" pitchFamily="18" charset="0"/>
                      </a:rPr>
                      <m:t>𝑓</m:t>
                    </m:r>
                  </m:oMath>
                </a14:m>
                <a:r>
                  <a:rPr lang="en-US" altLang="zh-CN" sz="2200" dirty="0">
                    <a:latin typeface="Arial" panose="020B0604020202090204" pitchFamily="34" charset="0"/>
                  </a:rPr>
                  <a:t>”</a:t>
                </a:r>
                <a:r>
                  <a:rPr lang="zh-CN" altLang="en-US" sz="2200" dirty="0"/>
                  <a:t>没有足够的</a:t>
                </a:r>
                <a:r>
                  <a:rPr lang="zh-CN" altLang="en-US" sz="2200" dirty="0">
                    <a:latin typeface="Arial" panose="020B0604020202090204" pitchFamily="34" charset="0"/>
                  </a:rPr>
                  <a:t>“</a:t>
                </a:r>
                <a:r>
                  <a:rPr lang="zh-CN" altLang="en-US" sz="2200" dirty="0"/>
                  <a:t>部分秘密</a:t>
                </a:r>
                <a:r>
                  <a:rPr lang="zh-CN" altLang="en-US" sz="2200" dirty="0">
                    <a:latin typeface="Arial" panose="020B0604020202090204" pitchFamily="34" charset="0"/>
                  </a:rPr>
                  <a:t>”</a:t>
                </a:r>
                <a:endParaRPr lang="zh-CN" altLang="en-US" sz="2200" dirty="0"/>
              </a:p>
              <a:p>
                <a:pPr lvl="1"/>
                <a:r>
                  <a:rPr lang="zh-CN" altLang="en-US" sz="2200" dirty="0"/>
                  <a:t>任意</a:t>
                </a:r>
                <a:r>
                  <a:rPr lang="zh-CN" altLang="en-US" sz="2200" dirty="0">
                    <a:latin typeface="Arial" panose="020B0604020202090204" pitchFamily="34" charset="0"/>
                  </a:rPr>
                  <a:t>“</a:t>
                </a:r>
                <a14:m>
                  <m:oMath xmlns:m="http://schemas.openxmlformats.org/officeDocument/2006/math">
                    <m:r>
                      <a:rPr lang="en-US" altLang="zh-CN" sz="2200" i="1" dirty="0" smtClean="0">
                        <a:latin typeface="Cambria Math" panose="02040503050406030204" pitchFamily="18" charset="0"/>
                      </a:rPr>
                      <m:t>𝑛</m:t>
                    </m:r>
                  </m:oMath>
                </a14:m>
                <a:r>
                  <a:rPr lang="zh-CN" altLang="en-US" sz="2200" dirty="0"/>
                  <a:t>选</a:t>
                </a:r>
                <a14:m>
                  <m:oMath xmlns:m="http://schemas.openxmlformats.org/officeDocument/2006/math">
                    <m:r>
                      <a:rPr lang="en-US" altLang="zh-CN" sz="2200" i="1" dirty="0" smtClean="0">
                        <a:latin typeface="Cambria Math" panose="02040503050406030204" pitchFamily="18" charset="0"/>
                      </a:rPr>
                      <m:t>𝑓</m:t>
                    </m:r>
                    <m:r>
                      <a:rPr lang="en-US" altLang="zh-CN" sz="2200" i="1" dirty="0" smtClean="0">
                        <a:latin typeface="Cambria Math" panose="02040503050406030204" pitchFamily="18" charset="0"/>
                      </a:rPr>
                      <m:t>+</m:t>
                    </m:r>
                    <m:r>
                      <a:rPr lang="en-US" altLang="zh-CN" sz="2200" i="1" dirty="0" smtClean="0">
                        <a:latin typeface="Cambria Math" panose="02040503050406030204" pitchFamily="18" charset="0"/>
                      </a:rPr>
                      <m:t>1</m:t>
                    </m:r>
                  </m:oMath>
                </a14:m>
                <a:r>
                  <a:rPr lang="en-US" altLang="zh-CN" sz="2200" dirty="0">
                    <a:latin typeface="Arial" panose="020B0604020202090204" pitchFamily="34" charset="0"/>
                  </a:rPr>
                  <a:t>”</a:t>
                </a:r>
                <a:r>
                  <a:rPr lang="zh-CN" altLang="en-US" sz="2200" dirty="0"/>
                  <a:t>有足够的</a:t>
                </a:r>
                <a:r>
                  <a:rPr lang="zh-CN" altLang="en-US" sz="2200" dirty="0">
                    <a:latin typeface="Arial" panose="020B0604020202090204" pitchFamily="34" charset="0"/>
                  </a:rPr>
                  <a:t>“</a:t>
                </a:r>
                <a:r>
                  <a:rPr lang="zh-CN" altLang="en-US" sz="2200" dirty="0"/>
                  <a:t>部分秘密</a:t>
                </a:r>
                <a:r>
                  <a:rPr lang="zh-CN" altLang="en-US" sz="2200" dirty="0">
                    <a:latin typeface="Arial" panose="020B0604020202090204" pitchFamily="34" charset="0"/>
                  </a:rPr>
                  <a:t>”</a:t>
                </a:r>
                <a:endParaRPr lang="zh-CN" altLang="en-US" sz="2200" dirty="0"/>
              </a:p>
              <a:p>
                <a:r>
                  <a:rPr lang="zh-CN" altLang="en-US" sz="2600" dirty="0"/>
                  <a:t>记</a:t>
                </a:r>
                <a:r>
                  <a:rPr lang="en-US" altLang="zh-CN" sz="2600" dirty="0"/>
                  <a:t>L = </a:t>
                </a:r>
                <a:r>
                  <a:rPr lang="en-US" altLang="zh-CN" sz="2600" dirty="0">
                    <a:latin typeface="Arial" panose="020B0604020202090204" pitchFamily="34" charset="0"/>
                  </a:rPr>
                  <a:t>“</a:t>
                </a:r>
                <a:r>
                  <a:rPr lang="en-US" altLang="zh-CN" sz="2600" dirty="0"/>
                  <a:t>n</a:t>
                </a:r>
                <a:r>
                  <a:rPr lang="zh-CN" altLang="en-US" sz="2600" dirty="0"/>
                  <a:t>选</a:t>
                </a:r>
                <a:r>
                  <a:rPr lang="en-US" altLang="zh-CN" sz="2600" dirty="0"/>
                  <a:t>f</a:t>
                </a:r>
                <a:r>
                  <a:rPr lang="en-US" altLang="zh-CN" sz="2600" dirty="0">
                    <a:latin typeface="Arial" panose="020B0604020202090204" pitchFamily="34" charset="0"/>
                  </a:rPr>
                  <a:t>”</a:t>
                </a:r>
                <a:r>
                  <a:rPr lang="zh-CN" altLang="en-US" sz="2600" dirty="0"/>
                  <a:t>组合数，私钥</a:t>
                </a:r>
                <a:r>
                  <a:rPr lang="en-US" altLang="zh-CN" sz="2600" dirty="0"/>
                  <a:t>/</a:t>
                </a:r>
                <a:r>
                  <a:rPr lang="zh-CN" altLang="en-US" sz="2600" dirty="0"/>
                  <a:t>秘密信息拆分为</a:t>
                </a:r>
                <a:r>
                  <a:rPr lang="en-US" altLang="zh-CN" sz="2600" dirty="0"/>
                  <a:t>L</a:t>
                </a:r>
                <a:r>
                  <a:rPr lang="zh-CN" altLang="en-US" sz="2600" dirty="0"/>
                  <a:t>份</a:t>
                </a:r>
                <a:endParaRPr lang="zh-CN" altLang="en-US" sz="2600" dirty="0"/>
              </a:p>
              <a:p>
                <a:pPr lvl="1"/>
                <a:r>
                  <a:rPr lang="zh-CN" altLang="en-US" sz="2200" dirty="0"/>
                  <a:t>例如，</a:t>
                </a:r>
                <a:r>
                  <a:rPr lang="en-US" altLang="zh-CN" sz="2200" dirty="0"/>
                  <a:t>L</a:t>
                </a:r>
                <a:r>
                  <a:rPr lang="zh-CN" altLang="en-US" sz="2200" dirty="0"/>
                  <a:t>个随机数之和，</a:t>
                </a:r>
                <a14:m>
                  <m:oMath xmlns:m="http://schemas.openxmlformats.org/officeDocument/2006/math">
                    <m:r>
                      <a:rPr lang="en-US" altLang="zh-CN" sz="2200" i="1" dirty="0" smtClean="0">
                        <a:latin typeface="Cambria Math" panose="02040503050406030204" pitchFamily="18" charset="0"/>
                      </a:rPr>
                      <m:t>𝑑</m:t>
                    </m:r>
                    <m:r>
                      <a:rPr lang="en-US" altLang="zh-CN" sz="2200" i="1" dirty="0" smtClean="0">
                        <a:latin typeface="Cambria Math" panose="02040503050406030204" pitchFamily="18" charset="0"/>
                      </a:rPr>
                      <m:t>=</m:t>
                    </m:r>
                    <m:r>
                      <a:rPr lang="en-US" altLang="zh-CN" sz="2200" i="1" dirty="0" smtClean="0">
                        <a:latin typeface="Cambria Math" panose="02040503050406030204" pitchFamily="18" charset="0"/>
                      </a:rPr>
                      <m:t>𝑑</m:t>
                    </m:r>
                    <m:r>
                      <a:rPr lang="en-US" altLang="zh-CN" sz="2200" i="1" baseline="-25000" dirty="0">
                        <a:latin typeface="Cambria Math" panose="02040503050406030204" pitchFamily="18" charset="0"/>
                      </a:rPr>
                      <m:t>1</m:t>
                    </m:r>
                    <m:r>
                      <a:rPr lang="en-US" altLang="zh-CN" sz="2200" i="1" dirty="0">
                        <a:latin typeface="Cambria Math" panose="02040503050406030204" pitchFamily="18" charset="0"/>
                      </a:rPr>
                      <m:t>+</m:t>
                    </m:r>
                    <m:r>
                      <a:rPr lang="en-US" altLang="zh-CN" sz="2200" i="1" dirty="0">
                        <a:latin typeface="Cambria Math" panose="02040503050406030204" pitchFamily="18" charset="0"/>
                      </a:rPr>
                      <m:t>𝑑</m:t>
                    </m:r>
                    <m:r>
                      <a:rPr lang="en-US" altLang="zh-CN" sz="2200" i="1" baseline="-25000" dirty="0">
                        <a:latin typeface="Cambria Math" panose="02040503050406030204" pitchFamily="18" charset="0"/>
                      </a:rPr>
                      <m:t>2</m:t>
                    </m:r>
                    <m:r>
                      <a:rPr lang="en-US" altLang="zh-CN" sz="2200" i="1" dirty="0">
                        <a:latin typeface="Cambria Math" panose="02040503050406030204" pitchFamily="18" charset="0"/>
                      </a:rPr>
                      <m:t>+…+</m:t>
                    </m:r>
                    <m:r>
                      <a:rPr lang="en-US" altLang="zh-CN" sz="2200" i="1" dirty="0" err="1">
                        <a:latin typeface="Cambria Math" panose="02040503050406030204" pitchFamily="18" charset="0"/>
                      </a:rPr>
                      <m:t>𝑑</m:t>
                    </m:r>
                    <m:r>
                      <a:rPr lang="en-US" altLang="zh-CN" sz="2200" i="1" baseline="-25000" dirty="0" err="1">
                        <a:latin typeface="Cambria Math" panose="02040503050406030204" pitchFamily="18" charset="0"/>
                      </a:rPr>
                      <m:t>𝐿</m:t>
                    </m:r>
                  </m:oMath>
                </a14:m>
                <a:endParaRPr lang="en-US" altLang="zh-CN" sz="2200" baseline="-25000" dirty="0"/>
              </a:p>
              <a:p>
                <a:pPr lvl="1"/>
                <a:r>
                  <a:rPr lang="en-US" altLang="zh-CN" sz="2200" dirty="0"/>
                  <a:t>L</a:t>
                </a:r>
                <a:r>
                  <a:rPr lang="zh-CN" altLang="en-US" sz="2200" dirty="0"/>
                  <a:t>份部分私钥，对应</a:t>
                </a:r>
                <a:r>
                  <a:rPr lang="en-US" altLang="zh-CN" sz="2200" dirty="0"/>
                  <a:t>L</a:t>
                </a:r>
                <a:r>
                  <a:rPr lang="zh-CN" altLang="en-US" sz="2200" dirty="0"/>
                  <a:t>个</a:t>
                </a:r>
                <a:r>
                  <a:rPr lang="zh-CN" altLang="en-US" sz="2200" dirty="0">
                    <a:latin typeface="Arial" panose="020B0604020202090204" pitchFamily="34" charset="0"/>
                  </a:rPr>
                  <a:t>“</a:t>
                </a:r>
                <a:r>
                  <a:rPr lang="en-US" altLang="zh-CN" sz="2200" dirty="0"/>
                  <a:t>n</a:t>
                </a:r>
                <a:r>
                  <a:rPr lang="zh-CN" altLang="en-US" sz="2200" dirty="0"/>
                  <a:t>选</a:t>
                </a:r>
                <a:r>
                  <a:rPr lang="en-US" altLang="zh-CN" sz="2200" dirty="0"/>
                  <a:t>f</a:t>
                </a:r>
                <a:r>
                  <a:rPr lang="zh-CN" altLang="en-US" sz="2200" dirty="0"/>
                  <a:t>子集</a:t>
                </a:r>
                <a:r>
                  <a:rPr lang="zh-CN" altLang="en-US" sz="2200" dirty="0">
                    <a:latin typeface="Arial" panose="020B0604020202090204" pitchFamily="34" charset="0"/>
                  </a:rPr>
                  <a:t>”</a:t>
                </a:r>
                <a:r>
                  <a:rPr lang="zh-CN" altLang="en-US" sz="2200" dirty="0"/>
                  <a:t>（共</a:t>
                </a:r>
                <a:r>
                  <a:rPr lang="en-US" altLang="zh-CN" sz="2200" dirty="0"/>
                  <a:t>L</a:t>
                </a:r>
                <a:r>
                  <a:rPr lang="zh-CN" altLang="en-US" sz="2200" dirty="0"/>
                  <a:t>个子集）</a:t>
                </a:r>
                <a:endParaRPr lang="zh-CN" altLang="en-US" sz="2200" dirty="0"/>
              </a:p>
              <a:p>
                <a:pPr lvl="2"/>
                <a:r>
                  <a:rPr lang="zh-CN" altLang="en-US" sz="2100" dirty="0"/>
                  <a:t>如</a:t>
                </a:r>
                <a14:m>
                  <m:oMath xmlns:m="http://schemas.openxmlformats.org/officeDocument/2006/math">
                    <m:bar>
                      <m:barPr>
                        <m:ctrlPr>
                          <a:rPr lang="en-US" altLang="zh-CN" sz="2100" b="1" i="1" dirty="0" smtClean="0">
                            <a:latin typeface="Cambria Math" panose="02040503050406030204" pitchFamily="18" charset="0"/>
                          </a:rPr>
                        </m:ctrlPr>
                      </m:barPr>
                      <m:e>
                        <m:r>
                          <a:rPr lang="en-US" altLang="zh-CN" sz="2100" b="1" i="1" dirty="0">
                            <a:latin typeface="Cambria Math" panose="02040503050406030204" pitchFamily="18" charset="0"/>
                          </a:rPr>
                          <m:t>𝑺</m:t>
                        </m:r>
                        <m:r>
                          <a:rPr lang="en-US" altLang="zh-CN" sz="2100" i="1" baseline="-25000" dirty="0">
                            <a:latin typeface="Cambria Math" panose="02040503050406030204" pitchFamily="18" charset="0"/>
                          </a:rPr>
                          <m:t>1</m:t>
                        </m:r>
                      </m:e>
                    </m:bar>
                    <m:r>
                      <a:rPr lang="en-US" altLang="zh-CN" sz="2100" i="1" dirty="0">
                        <a:latin typeface="Cambria Math" panose="02040503050406030204" pitchFamily="18" charset="0"/>
                      </a:rPr>
                      <m:t> = {</m:t>
                    </m:r>
                    <m:r>
                      <a:rPr lang="en-US" altLang="zh-CN" sz="2100" i="1" dirty="0">
                        <a:latin typeface="Cambria Math" panose="02040503050406030204" pitchFamily="18" charset="0"/>
                      </a:rPr>
                      <m:t>𝑠</m:t>
                    </m:r>
                    <m:r>
                      <a:rPr lang="en-US" altLang="zh-CN" sz="2100" i="1" baseline="-25000" dirty="0">
                        <a:latin typeface="Cambria Math" panose="02040503050406030204" pitchFamily="18" charset="0"/>
                      </a:rPr>
                      <m:t>1</m:t>
                    </m:r>
                    <m:r>
                      <a:rPr lang="en-US" altLang="zh-CN" sz="2100" i="1" dirty="0">
                        <a:latin typeface="Cambria Math" panose="02040503050406030204" pitchFamily="18" charset="0"/>
                      </a:rPr>
                      <m:t>, </m:t>
                    </m:r>
                    <m:r>
                      <a:rPr lang="en-US" altLang="zh-CN" sz="2100" i="1" dirty="0">
                        <a:latin typeface="Cambria Math" panose="02040503050406030204" pitchFamily="18" charset="0"/>
                      </a:rPr>
                      <m:t>𝑠</m:t>
                    </m:r>
                    <m:r>
                      <a:rPr lang="en-US" altLang="zh-CN" sz="2100" i="1" baseline="-25000" dirty="0">
                        <a:latin typeface="Cambria Math" panose="02040503050406030204" pitchFamily="18" charset="0"/>
                      </a:rPr>
                      <m:t>2</m:t>
                    </m:r>
                    <m:r>
                      <a:rPr lang="en-US" altLang="zh-CN" sz="2100" i="1" dirty="0">
                        <a:latin typeface="Cambria Math" panose="02040503050406030204" pitchFamily="18" charset="0"/>
                      </a:rPr>
                      <m:t>, …, </m:t>
                    </m:r>
                    <m:r>
                      <a:rPr lang="en-US" altLang="zh-CN" sz="2100" i="1" dirty="0">
                        <a:latin typeface="Cambria Math" panose="02040503050406030204" pitchFamily="18" charset="0"/>
                      </a:rPr>
                      <m:t>𝑠𝑓</m:t>
                    </m:r>
                    <m:r>
                      <a:rPr lang="en-US" altLang="zh-CN" sz="2100" i="1" dirty="0">
                        <a:latin typeface="Cambria Math" panose="02040503050406030204" pitchFamily="18" charset="0"/>
                      </a:rPr>
                      <m:t>}, </m:t>
                    </m:r>
                    <m:bar>
                      <m:barPr>
                        <m:ctrlPr>
                          <a:rPr lang="en-US" altLang="zh-CN" sz="2100" i="1" dirty="0" smtClean="0">
                            <a:latin typeface="Cambria Math" panose="02040503050406030204" pitchFamily="18" charset="0"/>
                          </a:rPr>
                        </m:ctrlPr>
                      </m:barPr>
                      <m:e>
                        <m:r>
                          <a:rPr lang="en-US" altLang="zh-CN" sz="2100" b="1" i="1" dirty="0">
                            <a:latin typeface="Cambria Math" panose="02040503050406030204" pitchFamily="18" charset="0"/>
                          </a:rPr>
                          <m:t>𝑺</m:t>
                        </m:r>
                        <m:r>
                          <a:rPr lang="en-US" altLang="zh-CN" sz="2100" b="0" i="1" baseline="-25000" dirty="0" smtClean="0">
                            <a:latin typeface="Cambria Math" panose="02040503050406030204" pitchFamily="18" charset="0"/>
                          </a:rPr>
                          <m:t>2</m:t>
                        </m:r>
                      </m:e>
                    </m:bar>
                    <m:r>
                      <a:rPr lang="en-US" altLang="zh-CN" sz="2100" i="1" dirty="0">
                        <a:latin typeface="Cambria Math" panose="02040503050406030204" pitchFamily="18" charset="0"/>
                      </a:rPr>
                      <m:t>= {</m:t>
                    </m:r>
                    <m:r>
                      <a:rPr lang="en-US" altLang="zh-CN" sz="2100" i="1" dirty="0">
                        <a:latin typeface="Cambria Math" panose="02040503050406030204" pitchFamily="18" charset="0"/>
                      </a:rPr>
                      <m:t>𝑠</m:t>
                    </m:r>
                    <m:r>
                      <a:rPr lang="en-US" altLang="zh-CN" sz="2100" i="1" baseline="-25000" dirty="0">
                        <a:latin typeface="Cambria Math" panose="02040503050406030204" pitchFamily="18" charset="0"/>
                      </a:rPr>
                      <m:t>2</m:t>
                    </m:r>
                    <m:r>
                      <a:rPr lang="en-US" altLang="zh-CN" sz="2100" i="1" dirty="0">
                        <a:latin typeface="Cambria Math" panose="02040503050406030204" pitchFamily="18" charset="0"/>
                      </a:rPr>
                      <m:t>, </m:t>
                    </m:r>
                    <m:r>
                      <a:rPr lang="en-US" altLang="zh-CN" sz="2100" i="1" dirty="0">
                        <a:latin typeface="Cambria Math" panose="02040503050406030204" pitchFamily="18" charset="0"/>
                      </a:rPr>
                      <m:t>𝑠</m:t>
                    </m:r>
                    <m:r>
                      <a:rPr lang="en-US" altLang="zh-CN" sz="2100" i="1" baseline="-25000" dirty="0">
                        <a:latin typeface="Cambria Math" panose="02040503050406030204" pitchFamily="18" charset="0"/>
                      </a:rPr>
                      <m:t>3</m:t>
                    </m:r>
                    <m:r>
                      <a:rPr lang="en-US" altLang="zh-CN" sz="2100" i="1" dirty="0">
                        <a:latin typeface="Cambria Math" panose="02040503050406030204" pitchFamily="18" charset="0"/>
                      </a:rPr>
                      <m:t>, …, </m:t>
                    </m:r>
                    <m:r>
                      <a:rPr lang="en-US" altLang="zh-CN" sz="2100" i="1" dirty="0">
                        <a:latin typeface="Cambria Math" panose="02040503050406030204" pitchFamily="18" charset="0"/>
                      </a:rPr>
                      <m:t>𝑠𝑓</m:t>
                    </m:r>
                    <m:r>
                      <a:rPr lang="en-US" altLang="zh-CN" sz="2100" i="1" baseline="-25000" dirty="0">
                        <a:latin typeface="Cambria Math" panose="02040503050406030204" pitchFamily="18" charset="0"/>
                      </a:rPr>
                      <m:t>+</m:t>
                    </m:r>
                    <m:r>
                      <a:rPr lang="en-US" altLang="zh-CN" sz="2100" i="1" baseline="-25000" dirty="0">
                        <a:latin typeface="Cambria Math" panose="02040503050406030204" pitchFamily="18" charset="0"/>
                      </a:rPr>
                      <m:t>1</m:t>
                    </m:r>
                  </m:oMath>
                </a14:m>
                <a:r>
                  <a:rPr lang="en-US" altLang="zh-CN" sz="2100" dirty="0"/>
                  <a:t>}</a:t>
                </a:r>
                <a:endParaRPr lang="en-US" altLang="zh-CN" sz="2100" dirty="0"/>
              </a:p>
              <a:p>
                <a:pPr lvl="1"/>
                <a:r>
                  <a:rPr lang="zh-CN" altLang="en-US" sz="2200" dirty="0"/>
                  <a:t>分配部分秘密，对于</a:t>
                </a:r>
                <a14:m>
                  <m:oMath xmlns:m="http://schemas.openxmlformats.org/officeDocument/2006/math">
                    <m:r>
                      <a:rPr lang="en-US" altLang="zh-CN" sz="2200" i="1" dirty="0" smtClean="0">
                        <a:latin typeface="Cambria Math" panose="02040503050406030204" pitchFamily="18" charset="0"/>
                      </a:rPr>
                      <m:t>𝑠</m:t>
                    </m:r>
                    <m:r>
                      <a:rPr lang="en-US" altLang="zh-CN" sz="2200" i="1" baseline="-25000" dirty="0" err="1">
                        <a:latin typeface="Cambria Math" panose="02040503050406030204" pitchFamily="18" charset="0"/>
                      </a:rPr>
                      <m:t>𝑖</m:t>
                    </m:r>
                  </m:oMath>
                </a14:m>
                <a:endParaRPr lang="en-US" altLang="zh-CN" sz="2200" baseline="-25000" dirty="0"/>
              </a:p>
              <a:p>
                <a:pPr lvl="2"/>
                <a:r>
                  <a:rPr lang="zh-CN" altLang="en-US" sz="2100" dirty="0"/>
                  <a:t>如果</a:t>
                </a:r>
                <a14:m>
                  <m:oMath xmlns:m="http://schemas.openxmlformats.org/officeDocument/2006/math">
                    <m:r>
                      <a:rPr lang="en-US" altLang="zh-CN" sz="2100" i="1" dirty="0" smtClean="0">
                        <a:latin typeface="Cambria Math" panose="02040503050406030204" pitchFamily="18" charset="0"/>
                      </a:rPr>
                      <m:t>𝑠</m:t>
                    </m:r>
                    <m:r>
                      <a:rPr lang="en-US" altLang="zh-CN" sz="2100" i="1" baseline="-25000" dirty="0" err="1">
                        <a:latin typeface="Cambria Math" panose="02040503050406030204" pitchFamily="18" charset="0"/>
                      </a:rPr>
                      <m:t>𝑖</m:t>
                    </m:r>
                  </m:oMath>
                </a14:m>
                <a:r>
                  <a:rPr lang="zh-CN" altLang="en-US" sz="2100" dirty="0"/>
                  <a:t>在</a:t>
                </a:r>
                <a14:m>
                  <m:oMath xmlns:m="http://schemas.openxmlformats.org/officeDocument/2006/math">
                    <m:bar>
                      <m:barPr>
                        <m:ctrlPr>
                          <a:rPr lang="en-US" altLang="zh-CN" sz="2100" b="1" i="1" dirty="0" smtClean="0">
                            <a:latin typeface="Cambria Math" panose="02040503050406030204" pitchFamily="18" charset="0"/>
                          </a:rPr>
                        </m:ctrlPr>
                      </m:barPr>
                      <m:e>
                        <m:r>
                          <a:rPr lang="en-US" altLang="zh-CN" sz="2100" b="1" i="1" dirty="0">
                            <a:latin typeface="Cambria Math" panose="02040503050406030204" pitchFamily="18" charset="0"/>
                          </a:rPr>
                          <m:t>𝑺</m:t>
                        </m:r>
                        <m:r>
                          <a:rPr lang="en-US" altLang="zh-CN" sz="2100" i="1" baseline="-25000" dirty="0" err="1">
                            <a:latin typeface="Cambria Math" panose="02040503050406030204" pitchFamily="18" charset="0"/>
                          </a:rPr>
                          <m:t>𝑘</m:t>
                        </m:r>
                      </m:e>
                    </m:bar>
                  </m:oMath>
                </a14:m>
                <a:r>
                  <a:rPr lang="zh-CN" altLang="en-US" sz="2100" dirty="0"/>
                  <a:t>中，则</a:t>
                </a:r>
                <a14:m>
                  <m:oMath xmlns:m="http://schemas.openxmlformats.org/officeDocument/2006/math">
                    <m:r>
                      <a:rPr lang="en-US" altLang="zh-CN" sz="2100" i="1" dirty="0" smtClean="0">
                        <a:latin typeface="Cambria Math" panose="02040503050406030204" pitchFamily="18" charset="0"/>
                      </a:rPr>
                      <m:t>𝑑</m:t>
                    </m:r>
                    <m:r>
                      <a:rPr lang="en-US" altLang="zh-CN" sz="2100" i="1" baseline="-25000" dirty="0" err="1">
                        <a:latin typeface="Cambria Math" panose="02040503050406030204" pitchFamily="18" charset="0"/>
                      </a:rPr>
                      <m:t>𝑘</m:t>
                    </m:r>
                  </m:oMath>
                </a14:m>
                <a:r>
                  <a:rPr lang="zh-CN" altLang="en-US" sz="2100" dirty="0"/>
                  <a:t>不能分配给</a:t>
                </a:r>
                <a14:m>
                  <m:oMath xmlns:m="http://schemas.openxmlformats.org/officeDocument/2006/math">
                    <m:r>
                      <a:rPr lang="en-US" altLang="zh-CN" sz="2100" i="1" dirty="0" smtClean="0">
                        <a:latin typeface="Cambria Math" panose="02040503050406030204" pitchFamily="18" charset="0"/>
                      </a:rPr>
                      <m:t>𝑠</m:t>
                    </m:r>
                    <m:r>
                      <a:rPr lang="en-US" altLang="zh-CN" sz="2100" i="1" baseline="-25000" dirty="0" err="1">
                        <a:latin typeface="Cambria Math" panose="02040503050406030204" pitchFamily="18" charset="0"/>
                      </a:rPr>
                      <m:t>𝑖</m:t>
                    </m:r>
                  </m:oMath>
                </a14:m>
                <a:endParaRPr lang="en-US" altLang="zh-CN" sz="2100" baseline="-25000" dirty="0"/>
              </a:p>
              <a:p>
                <a:pPr lvl="2"/>
                <a:r>
                  <a:rPr lang="zh-CN" altLang="en-US" sz="2100" dirty="0"/>
                  <a:t>否则，</a:t>
                </a:r>
                <a14:m>
                  <m:oMath xmlns:m="http://schemas.openxmlformats.org/officeDocument/2006/math">
                    <m:r>
                      <a:rPr lang="en-US" altLang="zh-CN" sz="2100" i="1" dirty="0" smtClean="0">
                        <a:latin typeface="Cambria Math" panose="02040503050406030204" pitchFamily="18" charset="0"/>
                      </a:rPr>
                      <m:t>𝑑</m:t>
                    </m:r>
                    <m:r>
                      <a:rPr lang="en-US" altLang="zh-CN" sz="2100" i="1" baseline="-25000" dirty="0" err="1">
                        <a:latin typeface="Cambria Math" panose="02040503050406030204" pitchFamily="18" charset="0"/>
                      </a:rPr>
                      <m:t>𝑘</m:t>
                    </m:r>
                  </m:oMath>
                </a14:m>
                <a:r>
                  <a:rPr lang="zh-CN" altLang="en-US" sz="2100" dirty="0"/>
                  <a:t>就分配给</a:t>
                </a:r>
                <a14:m>
                  <m:oMath xmlns:m="http://schemas.openxmlformats.org/officeDocument/2006/math">
                    <m:r>
                      <a:rPr lang="en-US" altLang="zh-CN" sz="2100" i="1" dirty="0" smtClean="0">
                        <a:latin typeface="Cambria Math" panose="02040503050406030204" pitchFamily="18" charset="0"/>
                      </a:rPr>
                      <m:t>𝑠</m:t>
                    </m:r>
                    <m:r>
                      <a:rPr lang="en-US" altLang="zh-CN" sz="2100" i="1" baseline="-25000" dirty="0" err="1" smtClean="0">
                        <a:latin typeface="Cambria Math" panose="02040503050406030204" pitchFamily="18" charset="0"/>
                      </a:rPr>
                      <m:t>𝑖</m:t>
                    </m:r>
                  </m:oMath>
                </a14:m>
                <a:endParaRPr lang="en-US" altLang="zh-CN" sz="2100" baseline="-250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98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a:xfrm>
            <a:off x="822959" y="1845734"/>
            <a:ext cx="4918935" cy="4023360"/>
          </a:xfrm>
        </p:spPr>
        <p:txBody>
          <a:bodyPr>
            <a:noAutofit/>
          </a:bodyPr>
          <a:lstStyle/>
          <a:p>
            <a:r>
              <a:rPr lang="en-US" altLang="zh-CN" dirty="0"/>
              <a:t>DNSSEC</a:t>
            </a:r>
            <a:r>
              <a:rPr lang="zh-CN" altLang="en-US" dirty="0"/>
              <a:t>认证的原理（</a:t>
            </a:r>
            <a:r>
              <a:rPr lang="en-US" altLang="zh-CN" dirty="0"/>
              <a:t>3</a:t>
            </a:r>
            <a:r>
              <a:rPr lang="zh-CN" altLang="en-US" dirty="0"/>
              <a:t>）</a:t>
            </a:r>
            <a:endParaRPr lang="zh-CN" altLang="en-US" sz="2000" dirty="0"/>
          </a:p>
          <a:p>
            <a:pPr lvl="1"/>
            <a:r>
              <a:rPr lang="zh-CN" altLang="en-US" sz="2000" dirty="0"/>
              <a:t>用户验证一个</a:t>
            </a:r>
            <a:r>
              <a:rPr lang="en-US" altLang="zh-CN" sz="2000" dirty="0"/>
              <a:t>KSK</a:t>
            </a:r>
            <a:r>
              <a:rPr lang="zh-CN" altLang="en-US" sz="2000" dirty="0"/>
              <a:t>时，逐层的向上直到信任锚</a:t>
            </a:r>
            <a:endParaRPr lang="zh-CN" altLang="en-US" sz="1200" dirty="0"/>
          </a:p>
          <a:p>
            <a:pPr lvl="2"/>
            <a:r>
              <a:rPr lang="zh-CN" altLang="en-US" sz="1800" dirty="0"/>
              <a:t>一般的，根域名服务器的</a:t>
            </a:r>
            <a:r>
              <a:rPr lang="en-US" altLang="zh-CN" sz="1800" dirty="0"/>
              <a:t>KSK</a:t>
            </a:r>
            <a:r>
              <a:rPr lang="zh-CN" altLang="en-US" sz="1800" dirty="0"/>
              <a:t>是信任锚</a:t>
            </a:r>
            <a:endParaRPr lang="zh-CN" altLang="en-US" sz="1800" dirty="0"/>
          </a:p>
          <a:p>
            <a:pPr lvl="2"/>
            <a:r>
              <a:rPr lang="zh-CN" altLang="en-US" sz="1800" dirty="0"/>
              <a:t>认为根域名服务器的</a:t>
            </a:r>
            <a:r>
              <a:rPr lang="en-US" altLang="zh-CN" sz="1800" dirty="0"/>
              <a:t>KSK</a:t>
            </a:r>
            <a:r>
              <a:rPr lang="zh-CN" altLang="en-US" sz="1800" dirty="0"/>
              <a:t>经过可信任的过程产生，并预先部署在用户端</a:t>
            </a:r>
            <a:endParaRPr lang="zh-CN" altLang="en-US" sz="1800" dirty="0"/>
          </a:p>
          <a:p>
            <a:pPr lvl="1"/>
            <a:r>
              <a:rPr lang="zh-CN" altLang="en-US" sz="2000" dirty="0"/>
              <a:t>构建了从信任锚到</a:t>
            </a:r>
            <a:r>
              <a:rPr lang="en-US" altLang="zh-CN" sz="2000" dirty="0"/>
              <a:t>RR</a:t>
            </a:r>
            <a:r>
              <a:rPr lang="zh-CN" altLang="en-US" sz="2000" dirty="0"/>
              <a:t>的信任链</a:t>
            </a:r>
            <a:endParaRPr lang="zh-CN" altLang="en-US" sz="2000" dirty="0"/>
          </a:p>
          <a:p>
            <a:pPr lvl="0"/>
            <a:r>
              <a:rPr lang="zh-CN" altLang="en-US" dirty="0"/>
              <a:t>与</a:t>
            </a:r>
            <a:r>
              <a:rPr lang="en-US" altLang="zh-CN" dirty="0"/>
              <a:t>PKI</a:t>
            </a:r>
            <a:r>
              <a:rPr lang="zh-CN" altLang="en-US" dirty="0"/>
              <a:t>类似</a:t>
            </a:r>
            <a:endParaRPr lang="zh-CN" altLang="en-US" dirty="0"/>
          </a:p>
          <a:p>
            <a:pPr lvl="1" algn="l"/>
            <a:r>
              <a:rPr lang="zh-CN" altLang="en-US" sz="2000" dirty="0">
                <a:sym typeface="+mn-ea"/>
              </a:rPr>
              <a:t>DNSSEC：树</a:t>
            </a:r>
            <a:r>
              <a:rPr lang="en-US" altLang="zh-CN" sz="2000" dirty="0">
                <a:sym typeface="+mn-ea"/>
              </a:rPr>
              <a:t>——</a:t>
            </a:r>
            <a:r>
              <a:rPr lang="zh-CN" altLang="en-US" sz="2000" dirty="0">
                <a:sym typeface="+mn-ea"/>
              </a:rPr>
              <a:t>严格层次的少量几棵树</a:t>
            </a:r>
            <a:endParaRPr lang="en-US" altLang="zh-CN" sz="2000" dirty="0"/>
          </a:p>
          <a:p>
            <a:pPr lvl="1"/>
            <a:r>
              <a:rPr lang="en-US" altLang="zh-CN" sz="2000" dirty="0"/>
              <a:t>PKI</a:t>
            </a:r>
            <a:r>
              <a:rPr lang="zh-CN" altLang="en-US" sz="2000" dirty="0"/>
              <a:t>：树林</a:t>
            </a:r>
            <a:endParaRPr lang="zh-CN" altLang="en-US" sz="2000" dirty="0"/>
          </a:p>
          <a:p>
            <a:pPr lvl="1"/>
            <a:endParaRPr lang="zh-CN" altLang="en-US" sz="2000" dirty="0"/>
          </a:p>
        </p:txBody>
      </p:sp>
      <p:pic>
        <p:nvPicPr>
          <p:cNvPr id="5" name="图片 4" descr="L[%WX(07XLXZ(MZY]P]YAYW"/>
          <p:cNvPicPr>
            <a:picLocks noChangeAspect="1"/>
          </p:cNvPicPr>
          <p:nvPr/>
        </p:nvPicPr>
        <p:blipFill>
          <a:blip r:embed="rId1"/>
          <a:stretch>
            <a:fillRect/>
          </a:stretch>
        </p:blipFill>
        <p:spPr>
          <a:xfrm>
            <a:off x="5876365" y="579932"/>
            <a:ext cx="3155854" cy="5888103"/>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DNSSEC</a:t>
            </a:r>
            <a:r>
              <a:rPr lang="zh-CN" altLang="en-US" dirty="0">
                <a:sym typeface="+mn-ea"/>
              </a:rPr>
              <a:t>实施</a:t>
            </a:r>
            <a:endParaRPr lang="zh-CN" altLang="en-US" dirty="0"/>
          </a:p>
        </p:txBody>
      </p:sp>
      <p:sp>
        <p:nvSpPr>
          <p:cNvPr id="3" name="内容占位符 2"/>
          <p:cNvSpPr>
            <a:spLocks noGrp="1"/>
          </p:cNvSpPr>
          <p:nvPr>
            <p:ph idx="1"/>
          </p:nvPr>
        </p:nvSpPr>
        <p:spPr/>
        <p:txBody>
          <a:bodyPr>
            <a:normAutofit/>
          </a:bodyPr>
          <a:lstStyle/>
          <a:p>
            <a:r>
              <a:rPr lang="en-US" altLang="zh-CN" dirty="0"/>
              <a:t>DNSSEC</a:t>
            </a:r>
            <a:r>
              <a:rPr lang="zh-CN" altLang="en-US" dirty="0"/>
              <a:t>的</a:t>
            </a:r>
            <a:r>
              <a:rPr lang="en-US" altLang="zh-CN" dirty="0"/>
              <a:t>RFC</a:t>
            </a:r>
            <a:r>
              <a:rPr lang="zh-CN" altLang="en-US" dirty="0"/>
              <a:t>标准已经完成十几年</a:t>
            </a:r>
            <a:endParaRPr lang="en-US" altLang="zh-CN" dirty="0"/>
          </a:p>
          <a:p>
            <a:r>
              <a:rPr lang="zh-CN" altLang="en-US" dirty="0"/>
              <a:t>经过十年实践，部署数量有限</a:t>
            </a:r>
            <a:endParaRPr lang="en-US" altLang="zh-CN" dirty="0"/>
          </a:p>
          <a:p>
            <a:r>
              <a:rPr lang="zh-CN" altLang="en-US" dirty="0"/>
              <a:t>正在考虑更新标准、修正设计缺陷</a:t>
            </a: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DANE&amp;CAA</a:t>
            </a:r>
            <a:endParaRPr lang="zh-CN" altLang="en-US" dirty="0"/>
          </a:p>
        </p:txBody>
      </p:sp>
      <p:sp>
        <p:nvSpPr>
          <p:cNvPr id="3" name="内容占位符 2"/>
          <p:cNvSpPr>
            <a:spLocks noGrp="1"/>
          </p:cNvSpPr>
          <p:nvPr>
            <p:ph idx="1"/>
          </p:nvPr>
        </p:nvSpPr>
        <p:spPr/>
        <p:txBody>
          <a:bodyPr/>
          <a:lstStyle/>
          <a:p>
            <a:r>
              <a:rPr lang="en-US" altLang="zh-CN" dirty="0">
                <a:sym typeface="+mn-ea"/>
              </a:rPr>
              <a:t>DNSSEC</a:t>
            </a:r>
            <a:r>
              <a:rPr lang="zh-CN" altLang="en-US" dirty="0">
                <a:sym typeface="+mn-ea"/>
              </a:rPr>
              <a:t>原理</a:t>
            </a:r>
            <a:endParaRPr lang="zh-CN" altLang="en-US" dirty="0">
              <a:sym typeface="+mn-ea"/>
            </a:endParaRPr>
          </a:p>
          <a:p>
            <a:r>
              <a:rPr lang="en-US" altLang="zh-CN" dirty="0">
                <a:solidFill>
                  <a:srgbClr val="00B0F0"/>
                </a:solidFill>
              </a:rPr>
              <a:t>DANE</a:t>
            </a:r>
            <a:endParaRPr lang="en-US" altLang="zh-CN" dirty="0">
              <a:solidFill>
                <a:srgbClr val="00B0F0"/>
              </a:solidFill>
            </a:endParaRPr>
          </a:p>
          <a:p>
            <a:r>
              <a:rPr lang="en-US" altLang="zh-CN" dirty="0"/>
              <a:t>CAA</a:t>
            </a:r>
            <a:endParaRPr lang="en-US" altLang="zh-CN"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中的</a:t>
            </a:r>
            <a:r>
              <a:rPr lang="en-US" altLang="zh-CN" dirty="0"/>
              <a:t>PKI</a:t>
            </a:r>
            <a:r>
              <a:rPr lang="zh-CN" altLang="en-US" dirty="0"/>
              <a:t>安全增强</a:t>
            </a:r>
            <a:endParaRPr lang="zh-CN" altLang="en-US" dirty="0"/>
          </a:p>
        </p:txBody>
      </p:sp>
      <p:sp>
        <p:nvSpPr>
          <p:cNvPr id="3" name="内容占位符 2"/>
          <p:cNvSpPr>
            <a:spLocks noGrp="1"/>
          </p:cNvSpPr>
          <p:nvPr>
            <p:ph idx="1"/>
          </p:nvPr>
        </p:nvSpPr>
        <p:spPr/>
        <p:txBody>
          <a:bodyPr>
            <a:normAutofit/>
          </a:bodyPr>
          <a:lstStyle/>
          <a:p>
            <a:r>
              <a:rPr lang="en-US" altLang="zh-CN" dirty="0"/>
              <a:t>DNS</a:t>
            </a:r>
            <a:r>
              <a:rPr lang="zh-CN" altLang="en-US" dirty="0"/>
              <a:t>系统是一个关于域名的数据库系统，记录域名相关的信息（各种</a:t>
            </a:r>
            <a:r>
              <a:rPr lang="en-US" altLang="zh-CN"/>
              <a:t>Resource record</a:t>
            </a:r>
            <a:r>
              <a:rPr lang="zh-CN" altLang="en-US"/>
              <a:t>）</a:t>
            </a:r>
            <a:endParaRPr lang="zh-CN" altLang="en-US" dirty="0"/>
          </a:p>
          <a:p>
            <a:pPr lvl="1"/>
            <a:r>
              <a:rPr lang="zh-CN" altLang="en-US" dirty="0"/>
              <a:t>用户在访问域名网站时，需要首先从</a:t>
            </a:r>
            <a:r>
              <a:rPr lang="en-US" altLang="zh-CN" dirty="0"/>
              <a:t>DNS</a:t>
            </a:r>
            <a:r>
              <a:rPr lang="zh-CN" altLang="en-US" dirty="0"/>
              <a:t>系统中得到域名对应的</a:t>
            </a:r>
            <a:r>
              <a:rPr lang="en-US" altLang="zh-CN" dirty="0"/>
              <a:t>IP</a:t>
            </a:r>
            <a:r>
              <a:rPr lang="zh-CN" altLang="en-US" dirty="0"/>
              <a:t>地址</a:t>
            </a:r>
            <a:endParaRPr lang="zh-CN" altLang="en-US" dirty="0"/>
          </a:p>
          <a:p>
            <a:pPr lvl="1"/>
            <a:r>
              <a:rPr lang="zh-CN" altLang="en-US" dirty="0"/>
              <a:t>很自然的，</a:t>
            </a:r>
            <a:r>
              <a:rPr lang="en-US" altLang="zh-CN" dirty="0"/>
              <a:t>DNS</a:t>
            </a:r>
            <a:r>
              <a:rPr lang="zh-CN" altLang="en-US" dirty="0"/>
              <a:t>也应该可以用来提供域名证书相关的信息</a:t>
            </a:r>
            <a:endParaRPr lang="zh-CN" altLang="en-US" dirty="0"/>
          </a:p>
          <a:p>
            <a:r>
              <a:rPr lang="en-US" altLang="zh-CN" dirty="0"/>
              <a:t>DNSSEC</a:t>
            </a:r>
            <a:r>
              <a:rPr lang="zh-CN" altLang="en-US" dirty="0"/>
              <a:t>保证消息的完整性和来源的可验证性</a:t>
            </a:r>
            <a:endParaRPr lang="zh-CN" altLang="en-US" dirty="0"/>
          </a:p>
          <a:p>
            <a:pPr lvl="1"/>
            <a:r>
              <a:rPr lang="zh-CN" altLang="en-US" dirty="0"/>
              <a:t>可以作为提供域名证书相关信息的途径</a:t>
            </a:r>
            <a:endParaRPr lang="zh-CN" altLang="en-US" dirty="0"/>
          </a:p>
          <a:p>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zh-CN" altLang="en-US" dirty="0"/>
          </a:p>
        </p:txBody>
      </p:sp>
      <p:sp>
        <p:nvSpPr>
          <p:cNvPr id="3" name="内容占位符 2"/>
          <p:cNvSpPr>
            <a:spLocks noGrp="1"/>
          </p:cNvSpPr>
          <p:nvPr>
            <p:ph idx="1"/>
          </p:nvPr>
        </p:nvSpPr>
        <p:spPr/>
        <p:txBody>
          <a:bodyPr>
            <a:normAutofit/>
          </a:bodyPr>
          <a:lstStyle/>
          <a:p>
            <a:r>
              <a:rPr lang="zh-CN" altLang="en-US" dirty="0"/>
              <a:t>作为证书的实际拥有者，域名所有者可以也应该有权利明确地声明用户应该信任哪些</a:t>
            </a:r>
            <a:r>
              <a:rPr lang="en-US" altLang="zh-CN"/>
              <a:t>CA</a:t>
            </a:r>
            <a:endParaRPr lang="en-US" altLang="zh-CN" dirty="0"/>
          </a:p>
          <a:p>
            <a:pPr lvl="1"/>
            <a:r>
              <a:rPr lang="zh-CN" altLang="en-US" dirty="0"/>
              <a:t>这些</a:t>
            </a:r>
            <a:r>
              <a:rPr lang="en-US" altLang="zh-CN" dirty="0"/>
              <a:t>CA</a:t>
            </a:r>
            <a:r>
              <a:rPr lang="zh-CN" altLang="en-US" dirty="0"/>
              <a:t>被授权签发该域名的证书</a:t>
            </a:r>
            <a:endParaRPr lang="zh-CN" altLang="en-US" dirty="0"/>
          </a:p>
          <a:p>
            <a:pPr lvl="1"/>
            <a:r>
              <a:rPr lang="zh-CN" altLang="en-US" dirty="0"/>
              <a:t>对于一个特定的域名，用户只会信任很小的一部分</a:t>
            </a:r>
            <a:r>
              <a:rPr lang="en-US" altLang="zh-CN" dirty="0"/>
              <a:t>CA</a:t>
            </a:r>
            <a:endParaRPr lang="en-US" altLang="zh-CN" dirty="0"/>
          </a:p>
          <a:p>
            <a:pPr lvl="1"/>
            <a:r>
              <a:rPr lang="en-US" altLang="zh-CN" dirty="0"/>
              <a:t>CA</a:t>
            </a:r>
            <a:r>
              <a:rPr lang="zh-CN" altLang="en-US" dirty="0"/>
              <a:t>不能单方面为域名签发证书</a:t>
            </a:r>
            <a:endParaRPr lang="zh-CN" altLang="en-US" dirty="0"/>
          </a:p>
          <a:p>
            <a:pPr lvl="1"/>
            <a:r>
              <a:rPr lang="zh-CN" altLang="en-US" dirty="0"/>
              <a:t>域名所有者也可以声明目前自己有效的证书，这样用户只会信任声明范围内的证书</a:t>
            </a:r>
            <a:endParaRPr lang="zh-CN" altLang="en-US" dirty="0"/>
          </a:p>
          <a:p>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zh-CN" altLang="en-US" dirty="0"/>
          </a:p>
        </p:txBody>
      </p:sp>
      <p:sp>
        <p:nvSpPr>
          <p:cNvPr id="3" name="内容占位符 2"/>
          <p:cNvSpPr>
            <a:spLocks noGrp="1"/>
          </p:cNvSpPr>
          <p:nvPr>
            <p:ph idx="1"/>
          </p:nvPr>
        </p:nvSpPr>
        <p:spPr/>
        <p:txBody>
          <a:bodyPr/>
          <a:lstStyle/>
          <a:p>
            <a:r>
              <a:rPr lang="en-US" altLang="zh-CN" dirty="0"/>
              <a:t>DNS-Based Authentication of Named Entities (DANE) </a:t>
            </a:r>
            <a:r>
              <a:rPr lang="zh-CN" altLang="en-US" dirty="0"/>
              <a:t>提供了一种使用</a:t>
            </a:r>
            <a:r>
              <a:rPr lang="en-US" altLang="zh-CN" dirty="0"/>
              <a:t>DNSSEC</a:t>
            </a:r>
            <a:r>
              <a:rPr lang="zh-CN" altLang="en-US" dirty="0"/>
              <a:t>体系存储验证域名证书或公钥的规则的方案</a:t>
            </a:r>
            <a:endParaRPr lang="zh-CN" altLang="en-US" dirty="0"/>
          </a:p>
          <a:p>
            <a:pPr lvl="1"/>
            <a:r>
              <a:rPr lang="en-US" altLang="zh-CN" dirty="0"/>
              <a:t>Certification Authority Authorization (CAA)</a:t>
            </a:r>
            <a:r>
              <a:rPr lang="zh-CN" altLang="en-US" dirty="0"/>
              <a:t>允许域名使用</a:t>
            </a:r>
            <a:r>
              <a:rPr lang="en-US" altLang="zh-CN" dirty="0"/>
              <a:t>DNSSEC</a:t>
            </a:r>
            <a:r>
              <a:rPr lang="zh-CN" altLang="en-US" dirty="0"/>
              <a:t>体系声明被允许签发域名证书的</a:t>
            </a:r>
            <a:r>
              <a:rPr lang="en-US" altLang="zh-CN" dirty="0"/>
              <a:t>CA</a:t>
            </a:r>
            <a:r>
              <a:rPr lang="zh-CN" altLang="en-US" dirty="0"/>
              <a:t>的范围</a:t>
            </a:r>
            <a:endParaRPr lang="zh-CN" altLang="en-US" dirty="0"/>
          </a:p>
          <a:p>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en-US" altLang="zh-CN" dirty="0"/>
          </a:p>
        </p:txBody>
      </p:sp>
      <p:sp>
        <p:nvSpPr>
          <p:cNvPr id="3" name="内容占位符 2"/>
          <p:cNvSpPr>
            <a:spLocks noGrp="1"/>
          </p:cNvSpPr>
          <p:nvPr>
            <p:ph idx="1"/>
          </p:nvPr>
        </p:nvSpPr>
        <p:spPr>
          <a:xfrm>
            <a:off x="822959" y="1845734"/>
            <a:ext cx="7715923" cy="4023360"/>
          </a:xfrm>
        </p:spPr>
        <p:txBody>
          <a:bodyPr>
            <a:noAutofit/>
          </a:bodyPr>
          <a:lstStyle/>
          <a:p>
            <a:r>
              <a:rPr lang="en-US" dirty="0"/>
              <a:t>DANE</a:t>
            </a:r>
            <a:r>
              <a:rPr lang="zh-CN" altLang="en-US" dirty="0"/>
              <a:t>允许域名所有者发布一个特殊的</a:t>
            </a:r>
            <a:r>
              <a:rPr lang="en-US" altLang="zh-CN" dirty="0"/>
              <a:t>RR</a:t>
            </a:r>
            <a:endParaRPr lang="en-US" altLang="zh-CN" dirty="0"/>
          </a:p>
          <a:p>
            <a:pPr lvl="1"/>
            <a:r>
              <a:rPr dirty="0">
                <a:sym typeface="+mn-ea"/>
              </a:rPr>
              <a:t>TLS </a:t>
            </a:r>
            <a:r>
              <a:rPr lang="en-US" dirty="0">
                <a:sym typeface="+mn-ea"/>
              </a:rPr>
              <a:t>Association (TLSA)</a:t>
            </a:r>
            <a:r>
              <a:rPr dirty="0">
                <a:sym typeface="+mn-ea"/>
              </a:rPr>
              <a:t> R</a:t>
            </a:r>
            <a:r>
              <a:rPr lang="en-US" dirty="0">
                <a:sym typeface="+mn-ea"/>
              </a:rPr>
              <a:t>R</a:t>
            </a:r>
            <a:r>
              <a:rPr dirty="0">
                <a:sym typeface="+mn-ea"/>
              </a:rPr>
              <a:t> </a:t>
            </a:r>
            <a:endParaRPr lang="en-US" altLang="zh-CN" dirty="0">
              <a:sym typeface="+mn-ea"/>
            </a:endParaRPr>
          </a:p>
          <a:p>
            <a:pPr lvl="2"/>
            <a:r>
              <a:rPr lang="en-US" altLang="zh-CN" sz="1800" dirty="0">
                <a:sym typeface="+mn-ea"/>
              </a:rPr>
              <a:t>Class</a:t>
            </a:r>
            <a:r>
              <a:rPr lang="zh-CN" altLang="en-US" sz="1800" dirty="0">
                <a:sym typeface="+mn-ea"/>
              </a:rPr>
              <a:t>：任意</a:t>
            </a:r>
            <a:endParaRPr lang="en-US" altLang="zh-CN" sz="1800" dirty="0">
              <a:sym typeface="+mn-ea"/>
            </a:endParaRPr>
          </a:p>
          <a:p>
            <a:pPr lvl="2"/>
            <a:r>
              <a:rPr lang="en-US" altLang="zh-CN" sz="1800" dirty="0">
                <a:sym typeface="+mn-ea"/>
              </a:rPr>
              <a:t>Type</a:t>
            </a:r>
            <a:r>
              <a:rPr lang="zh-CN" altLang="en-US" sz="1800" dirty="0">
                <a:sym typeface="+mn-ea"/>
              </a:rPr>
              <a:t>：</a:t>
            </a:r>
            <a:r>
              <a:rPr lang="en-US" altLang="zh-CN" sz="1800" dirty="0">
                <a:sym typeface="+mn-ea"/>
              </a:rPr>
              <a:t>TLSA</a:t>
            </a:r>
            <a:endParaRPr lang="en-US" altLang="zh-CN" sz="1800" dirty="0">
              <a:sym typeface="+mn-ea"/>
            </a:endParaRPr>
          </a:p>
          <a:p>
            <a:pPr lvl="2"/>
            <a:r>
              <a:rPr lang="zh-CN" altLang="en-US" sz="1800" dirty="0">
                <a:sym typeface="+mn-ea"/>
              </a:rPr>
              <a:t>没有特别的</a:t>
            </a:r>
            <a:r>
              <a:rPr lang="en-US" altLang="zh-CN" sz="1800" dirty="0">
                <a:sym typeface="+mn-ea"/>
              </a:rPr>
              <a:t>TTL</a:t>
            </a:r>
            <a:r>
              <a:rPr lang="zh-CN" altLang="en-US" sz="1800" dirty="0">
                <a:sym typeface="+mn-ea"/>
              </a:rPr>
              <a:t>要求</a:t>
            </a:r>
            <a:endParaRPr lang="en-US" altLang="zh-CN" sz="1800" dirty="0">
              <a:sym typeface="+mn-ea"/>
            </a:endParaRPr>
          </a:p>
          <a:p>
            <a:pPr lvl="1"/>
            <a:r>
              <a:rPr lang="zh-CN" altLang="en-US" dirty="0"/>
              <a:t>在其中做出一系列声明，作为用户验证域名证书的限制</a:t>
            </a:r>
            <a:endParaRPr lang="en-US" altLang="zh-CN" dirty="0">
              <a:sym typeface="+mn-ea"/>
            </a:endParaRPr>
          </a:p>
          <a:p>
            <a:pPr lvl="1"/>
            <a:endParaRPr lang="zh-CN" altLang="en-US" sz="2000" dirty="0">
              <a:sym typeface="+mn-ea"/>
            </a:endParaRPr>
          </a:p>
          <a:p>
            <a:pPr lvl="2"/>
            <a:endParaRPr lang="zh-CN" altLang="en-US" sz="3200" dirty="0"/>
          </a:p>
          <a:p>
            <a:pPr lvl="1"/>
            <a:endParaRPr lang="zh-CN" altLang="en-US" sz="36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zh-CN" altLang="en-US" dirty="0"/>
          </a:p>
        </p:txBody>
      </p:sp>
      <p:sp>
        <p:nvSpPr>
          <p:cNvPr id="3" name="内容占位符 2"/>
          <p:cNvSpPr>
            <a:spLocks noGrp="1"/>
          </p:cNvSpPr>
          <p:nvPr>
            <p:ph idx="1"/>
          </p:nvPr>
        </p:nvSpPr>
        <p:spPr/>
        <p:txBody>
          <a:bodyPr/>
          <a:lstStyle/>
          <a:p>
            <a:r>
              <a:rPr lang="zh-CN" altLang="en-US" sz="2400" dirty="0"/>
              <a:t>做出的声明一共有四类，直接或间接地规定验证域名证书时受信任</a:t>
            </a:r>
            <a:r>
              <a:rPr lang="en-US" altLang="zh-CN" sz="2400" dirty="0"/>
              <a:t>CA</a:t>
            </a:r>
            <a:r>
              <a:rPr lang="zh-CN" altLang="en-US" sz="2400" dirty="0"/>
              <a:t>的范围</a:t>
            </a:r>
            <a:endParaRPr lang="zh-CN" altLang="en-US" sz="2400" dirty="0"/>
          </a:p>
          <a:p>
            <a:pPr lvl="1"/>
            <a:r>
              <a:rPr lang="en-US" altLang="zh-CN" sz="2000" dirty="0"/>
              <a:t>CA Constraints</a:t>
            </a:r>
            <a:r>
              <a:rPr lang="zh-CN" altLang="en-US" sz="2000" dirty="0"/>
              <a:t>：证书验证路径上必须出现指定的</a:t>
            </a:r>
            <a:r>
              <a:rPr lang="en-US" altLang="zh-CN" sz="2000" dirty="0"/>
              <a:t>CA</a:t>
            </a:r>
            <a:r>
              <a:rPr lang="zh-CN" altLang="en-US" sz="2000" dirty="0"/>
              <a:t>证书</a:t>
            </a:r>
            <a:endParaRPr lang="zh-CN" altLang="en-US" sz="2000" dirty="0"/>
          </a:p>
          <a:p>
            <a:pPr lvl="1"/>
            <a:r>
              <a:rPr lang="en-US" altLang="zh-CN" sz="2000" dirty="0"/>
              <a:t>Service Certificate Constraints</a:t>
            </a:r>
            <a:r>
              <a:rPr lang="zh-CN" altLang="en-US" sz="2000" dirty="0"/>
              <a:t>：只接受指定的域名证书，并进行域名证书验证</a:t>
            </a:r>
            <a:endParaRPr lang="zh-CN" altLang="en-US" sz="2000" dirty="0"/>
          </a:p>
          <a:p>
            <a:pPr lvl="1"/>
            <a:r>
              <a:rPr lang="en-US" altLang="zh-CN" sz="2000" dirty="0"/>
              <a:t>Trust Anchor Assertion</a:t>
            </a:r>
            <a:r>
              <a:rPr lang="zh-CN" altLang="en-US" sz="2000" dirty="0"/>
              <a:t>：用户使用由域名提供的根证书，验证域名证书</a:t>
            </a:r>
            <a:endParaRPr lang="zh-CN" altLang="en-US" sz="2000" dirty="0"/>
          </a:p>
          <a:p>
            <a:pPr lvl="1"/>
            <a:r>
              <a:rPr lang="en-US" altLang="zh-CN" sz="2000" dirty="0" err="1"/>
              <a:t>Domian</a:t>
            </a:r>
            <a:r>
              <a:rPr lang="en-US" altLang="zh-CN" sz="2000" dirty="0"/>
              <a:t> Issued Certificate</a:t>
            </a:r>
            <a:r>
              <a:rPr lang="zh-CN" altLang="en-US" sz="2000" dirty="0"/>
              <a:t>：</a:t>
            </a:r>
            <a:r>
              <a:rPr lang="zh-CN" altLang="en-US" sz="2000" dirty="0">
                <a:sym typeface="+mn-ea"/>
              </a:rPr>
              <a:t>只接受指定的域名证书，但不对域名证书进行验证</a:t>
            </a:r>
            <a:endParaRPr lang="zh-CN" altLang="en-US" sz="2000"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zh-CN" altLang="en-US" dirty="0"/>
          </a:p>
        </p:txBody>
      </p:sp>
      <p:sp>
        <p:nvSpPr>
          <p:cNvPr id="3" name="内容占位符 2"/>
          <p:cNvSpPr>
            <a:spLocks noGrp="1"/>
          </p:cNvSpPr>
          <p:nvPr>
            <p:ph idx="1"/>
          </p:nvPr>
        </p:nvSpPr>
        <p:spPr>
          <a:xfrm>
            <a:off x="822959" y="1845733"/>
            <a:ext cx="7543801" cy="4608855"/>
          </a:xfrm>
        </p:spPr>
        <p:txBody>
          <a:bodyPr>
            <a:normAutofit fontScale="77500" lnSpcReduction="20000"/>
          </a:bodyPr>
          <a:lstStyle/>
          <a:p>
            <a:r>
              <a:rPr lang="en-US" altLang="zh-CN" dirty="0"/>
              <a:t>TLSA RR</a:t>
            </a:r>
            <a:endParaRPr lang="en-US" altLang="zh-CN" dirty="0"/>
          </a:p>
          <a:p>
            <a:pPr lvl="1"/>
            <a:r>
              <a:rPr lang="zh-CN" altLang="en-US" dirty="0"/>
              <a:t>在</a:t>
            </a:r>
            <a:r>
              <a:rPr lang="en-US" altLang="zh-CN" dirty="0"/>
              <a:t>DNSSEC</a:t>
            </a:r>
            <a:r>
              <a:rPr lang="zh-CN" altLang="en-US" dirty="0"/>
              <a:t>中为某个域名建立</a:t>
            </a:r>
            <a:r>
              <a:rPr lang="en-US" altLang="zh-CN" dirty="0"/>
              <a:t>RR</a:t>
            </a:r>
            <a:r>
              <a:rPr lang="zh-CN" altLang="en-US" dirty="0"/>
              <a:t>，定义了</a:t>
            </a:r>
            <a:r>
              <a:rPr lang="en-US" altLang="zh-CN" dirty="0"/>
              <a:t>Certificate Association Data</a:t>
            </a:r>
            <a:r>
              <a:rPr lang="zh-CN" altLang="en-US" dirty="0"/>
              <a:t>和</a:t>
            </a:r>
            <a:r>
              <a:rPr lang="en-US" altLang="zh-CN" dirty="0"/>
              <a:t>TLS certificate</a:t>
            </a:r>
            <a:r>
              <a:rPr lang="zh-CN" altLang="en-US" dirty="0"/>
              <a:t>之间必须遵守的规则</a:t>
            </a:r>
            <a:endParaRPr lang="zh-CN" altLang="en-US" dirty="0"/>
          </a:p>
          <a:p>
            <a:r>
              <a:rPr lang="en-US" altLang="zh-CN" dirty="0"/>
              <a:t>RDATA</a:t>
            </a:r>
            <a:r>
              <a:rPr lang="zh-CN" altLang="en-US" dirty="0"/>
              <a:t>格式：</a:t>
            </a:r>
            <a:endParaRPr lang="zh-CN" altLang="en-US" dirty="0"/>
          </a:p>
          <a:p>
            <a:pPr lvl="1"/>
            <a:r>
              <a:rPr lang="en-US" altLang="zh-CN" dirty="0" err="1"/>
              <a:t>Cert.Usage</a:t>
            </a:r>
            <a:r>
              <a:rPr lang="zh-CN" altLang="en-US" dirty="0"/>
              <a:t>：</a:t>
            </a:r>
            <a:endParaRPr lang="zh-CN" altLang="en-US" dirty="0"/>
          </a:p>
          <a:p>
            <a:pPr lvl="2"/>
            <a:r>
              <a:rPr lang="en-US" altLang="zh-CN" dirty="0"/>
              <a:t>0-CA Constraint; 1-Service Certificate Constraint; 2-Trust </a:t>
            </a:r>
            <a:r>
              <a:rPr lang="en-US" altLang="zh-CN" dirty="0" err="1"/>
              <a:t>Archor</a:t>
            </a:r>
            <a:r>
              <a:rPr lang="en-US" altLang="zh-CN" dirty="0"/>
              <a:t> Assertion; 3-Domain-Issued Certificate </a:t>
            </a:r>
            <a:endParaRPr lang="en-US" altLang="zh-CN" dirty="0"/>
          </a:p>
          <a:p>
            <a:pPr lvl="1"/>
            <a:r>
              <a:rPr lang="en-US" altLang="zh-CN" dirty="0"/>
              <a:t>Selector</a:t>
            </a:r>
            <a:r>
              <a:rPr lang="zh-CN" altLang="en-US" dirty="0"/>
              <a:t>：证书的哪一部分用来和规则匹配</a:t>
            </a:r>
            <a:endParaRPr lang="zh-CN" altLang="en-US" dirty="0"/>
          </a:p>
          <a:p>
            <a:pPr lvl="2"/>
            <a:r>
              <a:rPr lang="en-US" altLang="zh-CN" dirty="0"/>
              <a:t>0-Certificate; 1-SubjectPublicKeyInfo</a:t>
            </a:r>
            <a:endParaRPr lang="en-US" altLang="zh-CN" dirty="0"/>
          </a:p>
          <a:p>
            <a:pPr lvl="1"/>
            <a:r>
              <a:rPr lang="en-US" altLang="zh-CN" dirty="0"/>
              <a:t> Matching Type:</a:t>
            </a:r>
            <a:endParaRPr lang="en-US" altLang="zh-CN" dirty="0"/>
          </a:p>
          <a:p>
            <a:pPr lvl="2"/>
            <a:r>
              <a:rPr lang="en-US" altLang="zh-CN" dirty="0"/>
              <a:t>0-Exact Match; 1-SHA256 Match; 2-SHA512 Match</a:t>
            </a:r>
            <a:endParaRPr lang="en-US" altLang="zh-CN" dirty="0"/>
          </a:p>
          <a:p>
            <a:pPr lvl="1"/>
            <a:r>
              <a:rPr lang="en-US" altLang="zh-CN" dirty="0"/>
              <a:t>Certificate Association Data Field:</a:t>
            </a:r>
            <a:endParaRPr lang="en-US" altLang="zh-CN" dirty="0"/>
          </a:p>
          <a:p>
            <a:pPr lvl="2"/>
            <a:r>
              <a:rPr lang="en-US" altLang="zh-CN" dirty="0"/>
              <a:t>specifies the "certificate association data" to be  matched, either raw data or hash</a:t>
            </a:r>
            <a:endParaRPr lang="en-US" altLang="zh-CN" dirty="0"/>
          </a:p>
          <a:p>
            <a:endParaRPr lang="en-US" altLang="zh-CN" dirty="0"/>
          </a:p>
          <a:p>
            <a:endParaRPr lang="en-US" altLang="zh-CN" dirty="0"/>
          </a:p>
          <a:p>
            <a:endParaRPr lang="zh-CN" altLang="en-US" dirty="0"/>
          </a:p>
        </p:txBody>
      </p:sp>
      <p:pic>
        <p:nvPicPr>
          <p:cNvPr id="4" name="图片 3" descr="_@VNX8EW4W7CDI[{[O]%7OS"/>
          <p:cNvPicPr>
            <a:picLocks noChangeAspect="1"/>
          </p:cNvPicPr>
          <p:nvPr/>
        </p:nvPicPr>
        <p:blipFill>
          <a:blip r:embed="rId1"/>
          <a:stretch>
            <a:fillRect/>
          </a:stretch>
        </p:blipFill>
        <p:spPr>
          <a:xfrm>
            <a:off x="3265610" y="286604"/>
            <a:ext cx="6053202" cy="1614376"/>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JO})DS}((OLBHW94H(C[]U9"/>
          <p:cNvPicPr>
            <a:picLocks noChangeAspect="1"/>
          </p:cNvPicPr>
          <p:nvPr/>
        </p:nvPicPr>
        <p:blipFill>
          <a:blip r:embed="rId1"/>
          <a:stretch>
            <a:fillRect/>
          </a:stretch>
        </p:blipFill>
        <p:spPr>
          <a:xfrm>
            <a:off x="1299043" y="3830519"/>
            <a:ext cx="6194991" cy="1413833"/>
          </a:xfrm>
          <a:prstGeom prst="rect">
            <a:avLst/>
          </a:prstGeom>
        </p:spPr>
      </p:pic>
      <p:pic>
        <p:nvPicPr>
          <p:cNvPr id="4" name="图片 3" descr="ES4147KN`N~%P~UR20~MKE8"/>
          <p:cNvPicPr>
            <a:picLocks noChangeAspect="1"/>
          </p:cNvPicPr>
          <p:nvPr/>
        </p:nvPicPr>
        <p:blipFill>
          <a:blip r:embed="rId2"/>
          <a:stretch>
            <a:fillRect/>
          </a:stretch>
        </p:blipFill>
        <p:spPr>
          <a:xfrm>
            <a:off x="1526268" y="2535233"/>
            <a:ext cx="6137181" cy="1028071"/>
          </a:xfrm>
          <a:prstGeom prst="rect">
            <a:avLst/>
          </a:prstGeom>
        </p:spPr>
      </p:pic>
      <p:sp>
        <p:nvSpPr>
          <p:cNvPr id="2" name="标题 1"/>
          <p:cNvSpPr>
            <a:spLocks noGrp="1"/>
          </p:cNvSpPr>
          <p:nvPr>
            <p:ph type="title"/>
          </p:nvPr>
        </p:nvSpPr>
        <p:spPr/>
        <p:txBody>
          <a:bodyPr/>
          <a:lstStyle/>
          <a:p>
            <a:r>
              <a:rPr lang="en-US" altLang="zh-CN"/>
              <a:t>DANE</a:t>
            </a:r>
            <a:endParaRPr lang="en-US" altLang="zh-CN"/>
          </a:p>
        </p:txBody>
      </p:sp>
      <p:sp>
        <p:nvSpPr>
          <p:cNvPr id="3" name="内容占位符 2"/>
          <p:cNvSpPr>
            <a:spLocks noGrp="1"/>
          </p:cNvSpPr>
          <p:nvPr>
            <p:ph idx="1"/>
          </p:nvPr>
        </p:nvSpPr>
        <p:spPr/>
        <p:txBody>
          <a:bodyPr>
            <a:noAutofit/>
          </a:bodyPr>
          <a:lstStyle/>
          <a:p>
            <a:r>
              <a:rPr sz="2400" dirty="0">
                <a:sym typeface="+mn-ea"/>
              </a:rPr>
              <a:t>TLSA Resource Record</a:t>
            </a:r>
            <a:r>
              <a:rPr lang="zh-CN" altLang="en-US" sz="2400" dirty="0"/>
              <a:t>例：</a:t>
            </a:r>
            <a:endParaRPr lang="zh-CN" altLang="en-US" sz="2400" dirty="0"/>
          </a:p>
          <a:p>
            <a:pPr lvl="1"/>
            <a:r>
              <a:rPr lang="en-US" altLang="zh-CN" sz="1800" dirty="0"/>
              <a:t>Association Data</a:t>
            </a:r>
            <a:r>
              <a:rPr lang="zh-CN" altLang="en-US" sz="1800" dirty="0"/>
              <a:t>是</a:t>
            </a:r>
            <a:r>
              <a:rPr lang="en-US" altLang="zh-CN" sz="1800" dirty="0"/>
              <a:t>CA</a:t>
            </a:r>
            <a:r>
              <a:rPr lang="zh-CN" altLang="en-US" sz="1800" dirty="0"/>
              <a:t>证书的</a:t>
            </a:r>
            <a:r>
              <a:rPr lang="en-US" altLang="zh-CN" sz="1800" dirty="0"/>
              <a:t>hash</a:t>
            </a:r>
            <a:endParaRPr lang="en-US" altLang="zh-CN" sz="1800" dirty="0"/>
          </a:p>
          <a:p>
            <a:pPr lvl="2"/>
            <a:endParaRPr lang="en-US" altLang="zh-CN" dirty="0"/>
          </a:p>
          <a:p>
            <a:pPr lvl="2"/>
            <a:endParaRPr lang="en-US" altLang="zh-CN" dirty="0"/>
          </a:p>
          <a:p>
            <a:pPr lvl="1"/>
            <a:r>
              <a:rPr lang="en-US" altLang="zh-CN" sz="1800" dirty="0">
                <a:sym typeface="+mn-ea"/>
              </a:rPr>
              <a:t>Association Data</a:t>
            </a:r>
            <a:r>
              <a:rPr lang="zh-CN" altLang="en-US" sz="1800" dirty="0">
                <a:sym typeface="+mn-ea"/>
              </a:rPr>
              <a:t>是域名证书的</a:t>
            </a:r>
            <a:r>
              <a:rPr lang="en-US" altLang="zh-CN" sz="1800" dirty="0" err="1">
                <a:sym typeface="+mn-ea"/>
              </a:rPr>
              <a:t>SubjectKeyInfo</a:t>
            </a:r>
            <a:r>
              <a:rPr lang="zh-CN" altLang="en-US" sz="1800" dirty="0">
                <a:sym typeface="+mn-ea"/>
              </a:rPr>
              <a:t>的</a:t>
            </a:r>
            <a:r>
              <a:rPr lang="en-US" altLang="zh-CN" sz="1800" dirty="0">
                <a:sym typeface="+mn-ea"/>
              </a:rPr>
              <a:t>hash</a:t>
            </a:r>
            <a:endParaRPr lang="en-US" altLang="zh-CN" sz="1800" dirty="0">
              <a:sym typeface="+mn-ea"/>
            </a:endParaRPr>
          </a:p>
          <a:p>
            <a:pPr lvl="1"/>
            <a:endParaRPr lang="en-US" altLang="zh-CN" sz="2800" dirty="0"/>
          </a:p>
          <a:p>
            <a:pPr lvl="1"/>
            <a:endParaRPr lang="en-US" altLang="zh-CN" sz="2800" dirty="0"/>
          </a:p>
          <a:p>
            <a:pPr marL="342900" lvl="2"/>
            <a:r>
              <a:rPr lang="en-US" altLang="zh-CN" sz="1800" dirty="0">
                <a:sym typeface="+mn-ea"/>
              </a:rPr>
              <a:t>Association Data</a:t>
            </a:r>
            <a:r>
              <a:rPr lang="zh-CN" altLang="en-US" sz="1800" dirty="0">
                <a:sym typeface="+mn-ea"/>
              </a:rPr>
              <a:t>是域名证书的值</a:t>
            </a:r>
            <a:endParaRPr lang="en-US" altLang="zh-CN" sz="1800" dirty="0">
              <a:sym typeface="+mn-ea"/>
            </a:endParaRPr>
          </a:p>
          <a:p>
            <a:pPr lvl="1"/>
            <a:endParaRPr lang="en-US" altLang="zh-CN" sz="2800" dirty="0"/>
          </a:p>
        </p:txBody>
      </p:sp>
      <p:pic>
        <p:nvPicPr>
          <p:cNvPr id="6" name="图片 5" descr="1D1_7G~YA1D8[G9RQ`[RYEB"/>
          <p:cNvPicPr>
            <a:picLocks noChangeAspect="1"/>
          </p:cNvPicPr>
          <p:nvPr/>
        </p:nvPicPr>
        <p:blipFill>
          <a:blip r:embed="rId3"/>
          <a:stretch>
            <a:fillRect/>
          </a:stretch>
        </p:blipFill>
        <p:spPr>
          <a:xfrm>
            <a:off x="1810626" y="5634691"/>
            <a:ext cx="5683408" cy="6855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密码算法基础</a:t>
            </a:r>
            <a:r>
              <a:rPr lang="en-US" altLang="zh-CN" dirty="0"/>
              <a:t>——</a:t>
            </a:r>
            <a:r>
              <a:rPr lang="zh-CN" altLang="en-US" dirty="0"/>
              <a:t>秘密分享</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Secret Sharing</a:t>
                </a:r>
                <a:endParaRPr lang="en-US" altLang="zh-CN" dirty="0"/>
              </a:p>
              <a:p>
                <a:r>
                  <a:rPr lang="zh-CN" altLang="en-US" dirty="0"/>
                  <a:t>如下场景：</a:t>
                </a:r>
                <a:endParaRPr lang="en-US" altLang="zh-CN" dirty="0"/>
              </a:p>
              <a:p>
                <a:pPr lvl="1"/>
                <a14:m>
                  <m:oMath xmlns:m="http://schemas.openxmlformats.org/officeDocument/2006/math">
                    <m:r>
                      <a:rPr lang="en-US" altLang="zh-CN" i="1" dirty="0" smtClean="0">
                        <a:latin typeface="Cambria Math" panose="02040503050406030204" pitchFamily="18" charset="0"/>
                      </a:rPr>
                      <m:t>𝑛</m:t>
                    </m:r>
                  </m:oMath>
                </a14:m>
                <a:r>
                  <a:rPr lang="zh-CN" altLang="en-US" dirty="0"/>
                  <a:t>个人，分享</a:t>
                </a:r>
                <a:r>
                  <a:rPr lang="en-US" altLang="zh-CN" dirty="0"/>
                  <a:t>1</a:t>
                </a:r>
                <a:r>
                  <a:rPr lang="zh-CN" altLang="en-US" dirty="0"/>
                  <a:t>个秘密的消息</a:t>
                </a:r>
                <a:endParaRPr lang="en-US" altLang="zh-CN" dirty="0"/>
              </a:p>
              <a:p>
                <a:pPr lvl="1"/>
                <a:r>
                  <a:rPr lang="zh-CN" altLang="en-US" dirty="0"/>
                  <a:t>其中的</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r>
                  <a:rPr lang="zh-CN" altLang="en-US" dirty="0"/>
                  <a:t>个人（</a:t>
                </a:r>
                <a14:m>
                  <m:oMath xmlns:m="http://schemas.openxmlformats.org/officeDocument/2006/math">
                    <m:r>
                      <a:rPr lang="en-US" altLang="zh-CN" i="1" dirty="0" smtClean="0">
                        <a:latin typeface="Cambria Math" panose="02040503050406030204" pitchFamily="18" charset="0"/>
                      </a:rPr>
                      <m:t>0</m:t>
                    </m:r>
                    <m:r>
                      <a:rPr lang="en-US" altLang="zh-CN" i="1" dirty="0" smtClean="0">
                        <a:latin typeface="Cambria Math" panose="02040503050406030204" pitchFamily="18" charset="0"/>
                      </a:rPr>
                      <m:t> &lt; </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&lt; </m:t>
                    </m:r>
                    <m:r>
                      <a:rPr lang="en-US" altLang="zh-CN" i="1" dirty="0" smtClean="0">
                        <a:latin typeface="Cambria Math" panose="02040503050406030204" pitchFamily="18" charset="0"/>
                      </a:rPr>
                      <m:t>𝑁</m:t>
                    </m:r>
                  </m:oMath>
                </a14:m>
                <a:r>
                  <a:rPr lang="zh-CN" altLang="en-US" dirty="0"/>
                  <a:t>），能够恢复得到该消息</a:t>
                </a:r>
                <a:endParaRPr lang="en-US" altLang="zh-CN" dirty="0"/>
              </a:p>
              <a:p>
                <a:pPr lvl="2"/>
                <a:r>
                  <a:rPr lang="zh-CN" altLang="en-US" dirty="0"/>
                  <a:t>攻击容忍程度，</a:t>
                </a:r>
                <a14:m>
                  <m:oMath xmlns:m="http://schemas.openxmlformats.org/officeDocument/2006/math">
                    <m:r>
                      <a:rPr lang="en-US" altLang="zh-CN" i="1" dirty="0" smtClean="0">
                        <a:latin typeface="Cambria Math" panose="02040503050406030204" pitchFamily="18" charset="0"/>
                      </a:rPr>
                      <m:t>𝑓</m:t>
                    </m:r>
                  </m:oMath>
                </a14:m>
                <a:endParaRPr lang="en-US" altLang="zh-CN" dirty="0"/>
              </a:p>
              <a:p>
                <a:pPr lvl="1"/>
                <a:r>
                  <a:rPr lang="zh-CN" altLang="en-US" dirty="0"/>
                  <a:t>少于</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r>
                  <a:rPr lang="zh-CN" altLang="en-US" dirty="0"/>
                  <a:t>，则不能</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DANE</a:t>
            </a:r>
            <a:endParaRPr lang="en-US" altLang="zh-CN"/>
          </a:p>
        </p:txBody>
      </p:sp>
      <p:sp>
        <p:nvSpPr>
          <p:cNvPr id="3" name="内容占位符 2"/>
          <p:cNvSpPr>
            <a:spLocks noGrp="1"/>
          </p:cNvSpPr>
          <p:nvPr>
            <p:ph idx="1"/>
          </p:nvPr>
        </p:nvSpPr>
        <p:spPr>
          <a:xfrm>
            <a:off x="822484" y="1990165"/>
            <a:ext cx="7543800" cy="3633397"/>
          </a:xfrm>
        </p:spPr>
        <p:txBody>
          <a:bodyPr>
            <a:normAutofit/>
          </a:bodyPr>
          <a:lstStyle/>
          <a:p>
            <a:r>
              <a:rPr lang="en-US" altLang="zh-CN" dirty="0"/>
              <a:t>DANE</a:t>
            </a:r>
            <a:r>
              <a:rPr lang="zh-CN" altLang="en-US" dirty="0"/>
              <a:t>：如何验证</a:t>
            </a:r>
            <a:endParaRPr lang="zh-CN" altLang="en-US" sz="2000" dirty="0"/>
          </a:p>
          <a:p>
            <a:pPr lvl="1"/>
            <a:r>
              <a:rPr lang="zh-CN" altLang="en-US" sz="2000" dirty="0"/>
              <a:t>证书验证时TLSA RR是否被使用，取决于对</a:t>
            </a:r>
            <a:r>
              <a:rPr lang="en-US" altLang="zh-CN" sz="2000" dirty="0"/>
              <a:t>TLSA</a:t>
            </a:r>
            <a:r>
              <a:rPr lang="zh-CN" altLang="en-US" sz="2000" dirty="0"/>
              <a:t>的验证结果</a:t>
            </a:r>
            <a:endParaRPr lang="zh-CN" altLang="en-US" sz="2000" dirty="0"/>
          </a:p>
          <a:p>
            <a:pPr lvl="2"/>
            <a:r>
              <a:rPr lang="en-US" altLang="zh-CN" sz="1800" dirty="0"/>
              <a:t>secure: </a:t>
            </a:r>
            <a:r>
              <a:rPr lang="zh-CN" altLang="en-US" sz="1800" dirty="0"/>
              <a:t>必须用来验证</a:t>
            </a:r>
            <a:r>
              <a:rPr lang="en-US" altLang="zh-CN" sz="1800" dirty="0"/>
              <a:t>TLS certificate</a:t>
            </a:r>
            <a:endParaRPr lang="en-US" altLang="zh-CN" sz="1800" dirty="0"/>
          </a:p>
          <a:p>
            <a:pPr lvl="2"/>
            <a:r>
              <a:rPr lang="en-US" altLang="zh-CN" sz="1800" dirty="0"/>
              <a:t>bogus: </a:t>
            </a:r>
            <a:r>
              <a:rPr lang="zh-CN" altLang="en-US" sz="1800" dirty="0"/>
              <a:t>不许用来验证，并结束</a:t>
            </a:r>
            <a:r>
              <a:rPr lang="en-US" altLang="zh-CN" sz="1800" dirty="0"/>
              <a:t>TLS</a:t>
            </a:r>
            <a:endParaRPr lang="en-US" altLang="zh-CN" sz="1800" dirty="0"/>
          </a:p>
          <a:p>
            <a:pPr lvl="2"/>
            <a:r>
              <a:rPr lang="en-US" altLang="zh-CN" sz="1800" dirty="0"/>
              <a:t>intermediate or insecure: </a:t>
            </a:r>
            <a:r>
              <a:rPr lang="zh-CN" altLang="en-US" sz="1800" dirty="0"/>
              <a:t>不用来验证（但不要求结束</a:t>
            </a:r>
            <a:r>
              <a:rPr lang="en-US" altLang="zh-CN" sz="1800" dirty="0"/>
              <a:t>TLS</a:t>
            </a:r>
            <a:r>
              <a:rPr lang="zh-CN" altLang="en-US" sz="1800" dirty="0"/>
              <a:t>）</a:t>
            </a:r>
            <a:endParaRPr lang="zh-CN" altLang="en-US" sz="1800" dirty="0"/>
          </a:p>
          <a:p>
            <a:pPr lvl="3"/>
            <a:r>
              <a:rPr lang="en-US" altLang="zh-CN" sz="1800" dirty="0"/>
              <a:t>intermediate</a:t>
            </a:r>
            <a:r>
              <a:rPr lang="zh-CN" altLang="en-US" sz="1800" dirty="0"/>
              <a:t>：用户不理解</a:t>
            </a:r>
            <a:r>
              <a:rPr lang="en-US" altLang="zh-CN" sz="1800" dirty="0"/>
              <a:t>TLSA</a:t>
            </a:r>
            <a:r>
              <a:rPr lang="zh-CN" altLang="en-US" sz="1800" dirty="0"/>
              <a:t>的字段或者格式错误 </a:t>
            </a:r>
            <a:endParaRPr lang="zh-CN" altLang="en-US" sz="1800" dirty="0"/>
          </a:p>
          <a:p>
            <a:pPr lvl="3"/>
            <a:r>
              <a:rPr lang="en-US" altLang="zh-CN" sz="1800" dirty="0"/>
              <a:t>insecure</a:t>
            </a:r>
            <a:r>
              <a:rPr lang="zh-CN" altLang="en-US" sz="1800" dirty="0"/>
              <a:t>：</a:t>
            </a:r>
            <a:r>
              <a:rPr lang="en-US" altLang="zh-CN" sz="1800" dirty="0"/>
              <a:t>TLSA</a:t>
            </a:r>
            <a:r>
              <a:rPr lang="zh-CN" altLang="en-US" sz="1800" dirty="0"/>
              <a:t>中所用的密码方法太弱</a:t>
            </a:r>
            <a:endParaRPr lang="zh-CN" altLang="en-US" sz="1800" dirty="0"/>
          </a:p>
          <a:p>
            <a:pPr lvl="1"/>
            <a:endParaRPr lang="zh-CN" altLang="en-US" sz="20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DANE</a:t>
            </a:r>
            <a:endParaRPr lang="en-US" altLang="zh-CN"/>
          </a:p>
        </p:txBody>
      </p:sp>
      <p:sp>
        <p:nvSpPr>
          <p:cNvPr id="3" name="内容占位符 2"/>
          <p:cNvSpPr>
            <a:spLocks noGrp="1"/>
          </p:cNvSpPr>
          <p:nvPr>
            <p:ph idx="1"/>
          </p:nvPr>
        </p:nvSpPr>
        <p:spPr>
          <a:xfrm>
            <a:off x="822484" y="1936377"/>
            <a:ext cx="7543800" cy="3687186"/>
          </a:xfrm>
        </p:spPr>
        <p:txBody>
          <a:bodyPr>
            <a:normAutofit/>
          </a:bodyPr>
          <a:lstStyle/>
          <a:p>
            <a:r>
              <a:rPr lang="en-US" altLang="zh-CN" dirty="0"/>
              <a:t>DANE</a:t>
            </a:r>
            <a:r>
              <a:rPr lang="zh-CN" altLang="en-US" dirty="0"/>
              <a:t>：如何验证</a:t>
            </a:r>
            <a:endParaRPr lang="zh-CN" altLang="en-US" dirty="0"/>
          </a:p>
          <a:p>
            <a:pPr lvl="1"/>
            <a:r>
              <a:rPr lang="zh-CN" altLang="en-US" dirty="0"/>
              <a:t>用户通过DNS查询获取TLSA，使用</a:t>
            </a:r>
            <a:r>
              <a:rPr lang="en-US" altLang="zh-CN" dirty="0"/>
              <a:t>DNSSEC</a:t>
            </a:r>
            <a:r>
              <a:rPr lang="zh-CN" altLang="en-US" dirty="0"/>
              <a:t>验证</a:t>
            </a:r>
            <a:r>
              <a:rPr lang="zh-CN" altLang="en-US" dirty="0">
                <a:sym typeface="+mn-ea"/>
              </a:rPr>
              <a:t>TLSA</a:t>
            </a:r>
            <a:r>
              <a:rPr lang="zh-CN" altLang="en-US" dirty="0"/>
              <a:t>，由验证结果来决定如何</a:t>
            </a:r>
            <a:r>
              <a:rPr lang="zh-CN" altLang="en-US" dirty="0">
                <a:sym typeface="+mn-ea"/>
              </a:rPr>
              <a:t>使用得到的TLSA来</a:t>
            </a:r>
            <a:r>
              <a:rPr lang="zh-CN" altLang="en-US" dirty="0"/>
              <a:t>验证</a:t>
            </a:r>
            <a:r>
              <a:rPr lang="en-US" altLang="zh-CN" dirty="0"/>
              <a:t>TLS</a:t>
            </a:r>
            <a:r>
              <a:rPr lang="zh-CN" altLang="en-US" dirty="0"/>
              <a:t>证书</a:t>
            </a:r>
            <a:endParaRPr lang="zh-CN" altLang="en-US" dirty="0"/>
          </a:p>
          <a:p>
            <a:pPr lvl="2"/>
            <a:r>
              <a:rPr lang="zh-CN" altLang="en-US" dirty="0"/>
              <a:t>如果用户没有收到</a:t>
            </a:r>
            <a:r>
              <a:rPr lang="en-US" altLang="zh-CN" dirty="0"/>
              <a:t>TLSA</a:t>
            </a:r>
            <a:r>
              <a:rPr lang="zh-CN" altLang="en-US" dirty="0"/>
              <a:t>，则直接验证证书，忽略</a:t>
            </a:r>
            <a:r>
              <a:rPr lang="en-US" altLang="zh-CN" dirty="0"/>
              <a:t>DANE</a:t>
            </a:r>
            <a:r>
              <a:rPr lang="zh-CN" altLang="en-US" dirty="0"/>
              <a:t>过程</a:t>
            </a:r>
            <a:endParaRPr lang="zh-CN" altLang="en-US" dirty="0"/>
          </a:p>
          <a:p>
            <a:pPr lvl="2"/>
            <a:r>
              <a:rPr lang="zh-CN" altLang="en-US" dirty="0"/>
              <a:t>如果用户收到多个</a:t>
            </a:r>
            <a:r>
              <a:rPr lang="en-US" altLang="zh-CN" dirty="0"/>
              <a:t>TLSA</a:t>
            </a:r>
            <a:r>
              <a:rPr lang="zh-CN" altLang="en-US" dirty="0"/>
              <a:t>，则依次用每个</a:t>
            </a:r>
            <a:r>
              <a:rPr lang="en-US" altLang="zh-CN" dirty="0"/>
              <a:t>TLSA</a:t>
            </a:r>
            <a:r>
              <a:rPr lang="zh-CN" altLang="en-US" dirty="0"/>
              <a:t>验证证书，直到有一个</a:t>
            </a:r>
            <a:r>
              <a:rPr lang="en-US" altLang="zh-CN" dirty="0"/>
              <a:t>TLSA</a:t>
            </a:r>
            <a:r>
              <a:rPr lang="zh-CN" altLang="en-US" dirty="0"/>
              <a:t>使得证书验证通过（若没有则拒绝</a:t>
            </a:r>
            <a:r>
              <a:rPr lang="en-US" altLang="zh-CN" dirty="0"/>
              <a:t>TLS</a:t>
            </a:r>
            <a:r>
              <a:rPr lang="zh-CN" altLang="en-US" dirty="0"/>
              <a:t>连接）</a:t>
            </a:r>
            <a:endParaRPr lang="zh-CN" altLang="en-US" dirty="0"/>
          </a:p>
          <a:p>
            <a:pPr lvl="1"/>
            <a:r>
              <a:rPr lang="zh-CN" altLang="en-US" dirty="0"/>
              <a:t>获取</a:t>
            </a:r>
            <a:r>
              <a:rPr lang="en-US" altLang="zh-CN" dirty="0"/>
              <a:t>TLSA</a:t>
            </a:r>
            <a:r>
              <a:rPr lang="zh-CN" altLang="en-US" dirty="0"/>
              <a:t>可以在</a:t>
            </a:r>
            <a:r>
              <a:rPr lang="en-US" altLang="zh-CN" dirty="0"/>
              <a:t>TLS</a:t>
            </a:r>
            <a:r>
              <a:rPr lang="zh-CN" altLang="en-US" dirty="0"/>
              <a:t>连接开始前，也可以在</a:t>
            </a:r>
            <a:r>
              <a:rPr lang="en-US" altLang="zh-CN" dirty="0"/>
              <a:t>TLS</a:t>
            </a:r>
            <a:r>
              <a:rPr lang="zh-CN" altLang="en-US" dirty="0"/>
              <a:t>连接协商时</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DANE</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descr="SG_GD$176N9KXOGG$(GVKET"/>
          <p:cNvPicPr>
            <a:picLocks noChangeAspect="1"/>
          </p:cNvPicPr>
          <p:nvPr/>
        </p:nvPicPr>
        <p:blipFill>
          <a:blip r:embed="rId1"/>
          <a:stretch>
            <a:fillRect/>
          </a:stretch>
        </p:blipFill>
        <p:spPr>
          <a:xfrm>
            <a:off x="1119840" y="1845734"/>
            <a:ext cx="6950038" cy="4265009"/>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DANE</a:t>
            </a:r>
            <a:endParaRPr lang="zh-CN" altLang="en-US"/>
          </a:p>
        </p:txBody>
      </p:sp>
      <p:sp>
        <p:nvSpPr>
          <p:cNvPr id="3" name="内容占位符 2"/>
          <p:cNvSpPr>
            <a:spLocks noGrp="1"/>
          </p:cNvSpPr>
          <p:nvPr>
            <p:ph idx="1"/>
          </p:nvPr>
        </p:nvSpPr>
        <p:spPr/>
        <p:txBody>
          <a:bodyPr>
            <a:normAutofit/>
          </a:bodyPr>
          <a:lstStyle/>
          <a:p>
            <a:r>
              <a:rPr lang="zh-CN" altLang="en-US" dirty="0"/>
              <a:t>如果域名的证书改变，域名所有者可能需要生成新的</a:t>
            </a:r>
            <a:r>
              <a:rPr lang="en-US" altLang="zh-CN" dirty="0"/>
              <a:t>TLSA</a:t>
            </a:r>
            <a:endParaRPr lang="en-US" altLang="zh-CN" dirty="0"/>
          </a:p>
          <a:p>
            <a:pPr lvl="1"/>
            <a:r>
              <a:rPr lang="zh-CN" altLang="en-US" dirty="0"/>
              <a:t>此时在</a:t>
            </a:r>
            <a:r>
              <a:rPr lang="en-US" altLang="zh-CN" dirty="0"/>
              <a:t>DNS</a:t>
            </a:r>
            <a:r>
              <a:rPr lang="zh-CN" altLang="en-US" dirty="0"/>
              <a:t>中，新旧</a:t>
            </a:r>
            <a:r>
              <a:rPr lang="en-US" altLang="zh-CN" dirty="0"/>
              <a:t>TLSA</a:t>
            </a:r>
            <a:r>
              <a:rPr lang="zh-CN" altLang="en-US" dirty="0"/>
              <a:t>会同时存在，直到旧的</a:t>
            </a:r>
            <a:r>
              <a:rPr lang="en-US" altLang="zh-CN" dirty="0"/>
              <a:t>TLSA</a:t>
            </a:r>
            <a:r>
              <a:rPr lang="zh-CN" altLang="en-US" dirty="0"/>
              <a:t>超过有效期</a:t>
            </a:r>
            <a:endParaRPr lang="zh-CN" altLang="en-US" dirty="0"/>
          </a:p>
          <a:p>
            <a:pPr lvl="1"/>
            <a:r>
              <a:rPr lang="zh-CN" altLang="en-US" dirty="0"/>
              <a:t>有效期结束之前，很难完全的删除一个</a:t>
            </a:r>
            <a:r>
              <a:rPr lang="en-US" altLang="zh-CN" dirty="0"/>
              <a:t>RR</a:t>
            </a:r>
            <a:endParaRPr lang="en-US" altLang="zh-CN" dirty="0"/>
          </a:p>
          <a:p>
            <a:pPr lvl="2"/>
            <a:r>
              <a:rPr lang="zh-CN" altLang="en-US" dirty="0"/>
              <a:t>缓存的原因</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DANE</a:t>
            </a:r>
            <a:r>
              <a:rPr lang="zh-CN" altLang="en-US"/>
              <a:t>讨论</a:t>
            </a:r>
            <a:endParaRPr lang="zh-CN" altLang="en-US"/>
          </a:p>
        </p:txBody>
      </p:sp>
      <p:sp>
        <p:nvSpPr>
          <p:cNvPr id="3" name="内容占位符 2"/>
          <p:cNvSpPr>
            <a:spLocks noGrp="1"/>
          </p:cNvSpPr>
          <p:nvPr>
            <p:ph idx="1"/>
          </p:nvPr>
        </p:nvSpPr>
        <p:spPr>
          <a:xfrm>
            <a:off x="822959" y="1845734"/>
            <a:ext cx="7998312" cy="4023360"/>
          </a:xfrm>
        </p:spPr>
        <p:txBody>
          <a:bodyPr>
            <a:noAutofit/>
          </a:bodyPr>
          <a:lstStyle/>
          <a:p>
            <a:r>
              <a:rPr lang="en-US" altLang="zh-CN" sz="2400" dirty="0"/>
              <a:t>DANE</a:t>
            </a:r>
            <a:r>
              <a:rPr lang="zh-CN" altLang="en-US" sz="2400" dirty="0"/>
              <a:t>改变了传统</a:t>
            </a:r>
            <a:r>
              <a:rPr lang="en-US" altLang="zh-CN" sz="2400" dirty="0"/>
              <a:t>PKI</a:t>
            </a:r>
            <a:r>
              <a:rPr lang="zh-CN" altLang="en-US" sz="2400" dirty="0"/>
              <a:t>的信任模型</a:t>
            </a:r>
            <a:endParaRPr lang="zh-CN" altLang="en-US" sz="2400" dirty="0"/>
          </a:p>
          <a:p>
            <a:pPr lvl="1"/>
            <a:r>
              <a:rPr lang="zh-CN" altLang="en-US" sz="2000" dirty="0"/>
              <a:t>增加了新的起作用的角色</a:t>
            </a:r>
            <a:endParaRPr lang="zh-CN" altLang="en-US" sz="2000" dirty="0"/>
          </a:p>
          <a:p>
            <a:pPr lvl="2"/>
            <a:r>
              <a:rPr lang="zh-CN" altLang="en-US" sz="1800" dirty="0"/>
              <a:t>域名所有者可以规定自己用户的信任域</a:t>
            </a:r>
            <a:endParaRPr lang="zh-CN" altLang="en-US" sz="1800" dirty="0"/>
          </a:p>
          <a:p>
            <a:pPr lvl="2"/>
            <a:r>
              <a:rPr lang="en-US" altLang="zh-CN" sz="1800" dirty="0"/>
              <a:t>DNS</a:t>
            </a:r>
            <a:r>
              <a:rPr lang="zh-CN" altLang="en-US" sz="1800" dirty="0"/>
              <a:t>系统发布这些信任域的规则</a:t>
            </a:r>
            <a:endParaRPr lang="zh-CN" altLang="en-US" sz="1800" dirty="0"/>
          </a:p>
          <a:p>
            <a:pPr lvl="2"/>
            <a:r>
              <a:rPr lang="zh-CN" altLang="en-US" sz="1800" dirty="0"/>
              <a:t>更多的角色参与，分散了</a:t>
            </a:r>
            <a:r>
              <a:rPr lang="en-US" altLang="zh-CN" sz="1800" dirty="0"/>
              <a:t>CA</a:t>
            </a:r>
            <a:r>
              <a:rPr lang="zh-CN" altLang="en-US" sz="1800" dirty="0"/>
              <a:t>的权利，也限制了</a:t>
            </a:r>
            <a:r>
              <a:rPr lang="en-US" altLang="zh-CN" sz="1800" dirty="0"/>
              <a:t>CA</a:t>
            </a:r>
            <a:r>
              <a:rPr lang="zh-CN" altLang="en-US" sz="1800" dirty="0"/>
              <a:t>被攻破时可能造成的危害</a:t>
            </a:r>
            <a:endParaRPr lang="zh-CN" altLang="en-US" sz="1800" dirty="0"/>
          </a:p>
          <a:p>
            <a:pPr lvl="1"/>
            <a:r>
              <a:rPr lang="zh-CN" altLang="en-US" sz="2000" dirty="0">
                <a:sym typeface="+mn-ea"/>
              </a:rPr>
              <a:t>限制了对于</a:t>
            </a:r>
            <a:r>
              <a:rPr lang="en-US" altLang="zh-CN" sz="2000" dirty="0">
                <a:sym typeface="+mn-ea"/>
              </a:rPr>
              <a:t>CA</a:t>
            </a:r>
            <a:r>
              <a:rPr lang="zh-CN" altLang="en-US" sz="2000" dirty="0">
                <a:sym typeface="+mn-ea"/>
              </a:rPr>
              <a:t>的信任</a:t>
            </a:r>
            <a:endParaRPr lang="zh-CN" altLang="en-US" sz="2000" dirty="0">
              <a:sym typeface="+mn-ea"/>
            </a:endParaRPr>
          </a:p>
          <a:p>
            <a:pPr lvl="2"/>
            <a:r>
              <a:rPr lang="zh-CN" altLang="en-US" sz="1800" dirty="0">
                <a:sym typeface="+mn-ea"/>
              </a:rPr>
              <a:t>对于一个域名，只有一小部分</a:t>
            </a:r>
            <a:r>
              <a:rPr lang="en-US" altLang="zh-CN" sz="1800" dirty="0">
                <a:sym typeface="+mn-ea"/>
              </a:rPr>
              <a:t>CA</a:t>
            </a:r>
            <a:r>
              <a:rPr lang="zh-CN" altLang="en-US" sz="1800" dirty="0">
                <a:sym typeface="+mn-ea"/>
              </a:rPr>
              <a:t>被信任</a:t>
            </a:r>
            <a:endParaRPr lang="zh-CN" altLang="en-US" sz="1800" dirty="0">
              <a:sym typeface="+mn-ea"/>
            </a:endParaRPr>
          </a:p>
          <a:p>
            <a:pPr lvl="2"/>
            <a:r>
              <a:rPr lang="zh-CN" altLang="en-US" sz="1800" dirty="0">
                <a:sym typeface="+mn-ea"/>
              </a:rPr>
              <a:t>一个被攻破的</a:t>
            </a:r>
            <a:r>
              <a:rPr lang="en-US" altLang="zh-CN" sz="1800" dirty="0">
                <a:sym typeface="+mn-ea"/>
              </a:rPr>
              <a:t>CA</a:t>
            </a:r>
            <a:r>
              <a:rPr lang="zh-CN" altLang="en-US" sz="1800" dirty="0">
                <a:sym typeface="+mn-ea"/>
              </a:rPr>
              <a:t>只能影响到一小部分域名</a:t>
            </a:r>
            <a:endParaRPr lang="zh-CN" altLang="en-US" sz="1800" dirty="0">
              <a:sym typeface="+mn-ea"/>
            </a:endParaRPr>
          </a:p>
          <a:p>
            <a:pPr lvl="2"/>
            <a:r>
              <a:rPr lang="zh-CN" altLang="en-US" sz="1800" dirty="0">
                <a:sym typeface="+mn-ea"/>
              </a:rPr>
              <a:t>尤其地，一个区的</a:t>
            </a:r>
            <a:r>
              <a:rPr lang="en-US" altLang="zh-CN" sz="1800" dirty="0">
                <a:sym typeface="+mn-ea"/>
              </a:rPr>
              <a:t>ZSK</a:t>
            </a:r>
            <a:r>
              <a:rPr lang="zh-CN" altLang="en-US" sz="1800" dirty="0">
                <a:sym typeface="+mn-ea"/>
              </a:rPr>
              <a:t>或</a:t>
            </a:r>
            <a:r>
              <a:rPr lang="en-US" altLang="zh-CN" sz="1800" dirty="0">
                <a:sym typeface="+mn-ea"/>
              </a:rPr>
              <a:t>KSK</a:t>
            </a:r>
            <a:r>
              <a:rPr lang="zh-CN" altLang="en-US" sz="1800" dirty="0">
                <a:sym typeface="+mn-ea"/>
              </a:rPr>
              <a:t>泄露，最多影响这个区和子区的安全，而不是全网的安全</a:t>
            </a:r>
            <a:endParaRPr lang="zh-CN" altLang="en-US" sz="1800" dirty="0"/>
          </a:p>
          <a:p>
            <a:pPr lvl="1"/>
            <a:r>
              <a:rPr lang="zh-CN" altLang="en-US" sz="2000" dirty="0"/>
              <a:t>也可以提高使用自签名证书的域名的安全性</a:t>
            </a:r>
            <a:endParaRPr lang="zh-CN" altLang="en-US" sz="20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DANE</a:t>
            </a:r>
            <a:r>
              <a:rPr lang="zh-CN" altLang="en-US">
                <a:sym typeface="+mn-ea"/>
              </a:rPr>
              <a:t>讨论</a:t>
            </a:r>
            <a:endParaRPr lang="zh-CN" altLang="en-US">
              <a:sym typeface="+mn-ea"/>
            </a:endParaRPr>
          </a:p>
        </p:txBody>
      </p:sp>
      <p:sp>
        <p:nvSpPr>
          <p:cNvPr id="3" name="内容占位符 2"/>
          <p:cNvSpPr>
            <a:spLocks noGrp="1"/>
          </p:cNvSpPr>
          <p:nvPr>
            <p:ph idx="1"/>
          </p:nvPr>
        </p:nvSpPr>
        <p:spPr>
          <a:xfrm>
            <a:off x="822960" y="2000142"/>
            <a:ext cx="7543800" cy="4091376"/>
          </a:xfrm>
        </p:spPr>
        <p:txBody>
          <a:bodyPr>
            <a:normAutofit/>
          </a:bodyPr>
          <a:lstStyle/>
          <a:p>
            <a:r>
              <a:rPr lang="zh-CN" altLang="en-US" sz="2400" dirty="0"/>
              <a:t>DANE方案的安全性依赖于DNSSEC系统的安全性</a:t>
            </a:r>
            <a:endParaRPr lang="zh-CN" altLang="en-US" sz="2400" dirty="0"/>
          </a:p>
          <a:p>
            <a:pPr lvl="0"/>
            <a:r>
              <a:rPr lang="en-US" altLang="zh-CN" sz="2400" dirty="0"/>
              <a:t>DANE</a:t>
            </a:r>
            <a:r>
              <a:rPr lang="zh-CN" altLang="en-US" sz="2400" dirty="0"/>
              <a:t>中，</a:t>
            </a:r>
            <a:r>
              <a:rPr lang="en-US" altLang="zh-CN" sz="2400" dirty="0"/>
              <a:t>DNS</a:t>
            </a:r>
            <a:r>
              <a:rPr lang="zh-CN" altLang="en-US" sz="2400" dirty="0"/>
              <a:t>的功能</a:t>
            </a:r>
            <a:r>
              <a:rPr lang="zh-CN" altLang="en-US" sz="2400" dirty="0">
                <a:sym typeface="+mn-ea"/>
              </a:rPr>
              <a:t>超出了传统</a:t>
            </a:r>
            <a:r>
              <a:rPr lang="en-US" altLang="zh-CN" sz="2400" dirty="0">
                <a:sym typeface="+mn-ea"/>
              </a:rPr>
              <a:t>PKI</a:t>
            </a:r>
            <a:r>
              <a:rPr lang="zh-CN" altLang="en-US" sz="2400" dirty="0">
                <a:sym typeface="+mn-ea"/>
              </a:rPr>
              <a:t>信任模型的范围</a:t>
            </a:r>
            <a:endParaRPr lang="zh-CN" altLang="en-US" sz="2400" dirty="0"/>
          </a:p>
          <a:p>
            <a:pPr lvl="1"/>
            <a:r>
              <a:rPr lang="zh-CN" altLang="en-US" sz="2000" dirty="0"/>
              <a:t>具有信任管理的功能</a:t>
            </a:r>
            <a:endParaRPr lang="zh-CN" altLang="en-US" sz="2000" dirty="0"/>
          </a:p>
          <a:p>
            <a:pPr lvl="2"/>
            <a:r>
              <a:rPr lang="zh-CN" altLang="en-US" sz="1800" dirty="0"/>
              <a:t>如添加额外的信任锚、指定不经过验证的域名证书等</a:t>
            </a:r>
            <a:endParaRPr lang="zh-CN" altLang="en-US" sz="1800" dirty="0"/>
          </a:p>
          <a:p>
            <a:pPr lvl="1"/>
            <a:r>
              <a:rPr lang="zh-CN" altLang="en-US" sz="2000" dirty="0">
                <a:sym typeface="+mn-ea"/>
              </a:rPr>
              <a:t>成为新的攻击目标，因此</a:t>
            </a:r>
            <a:r>
              <a:rPr lang="en-US" altLang="zh-CN" sz="2000" dirty="0">
                <a:sym typeface="+mn-ea"/>
              </a:rPr>
              <a:t>DNS</a:t>
            </a:r>
            <a:r>
              <a:rPr lang="zh-CN" altLang="en-US" sz="2000" dirty="0">
                <a:sym typeface="+mn-ea"/>
              </a:rPr>
              <a:t>也应该有相应的安全性保障</a:t>
            </a:r>
            <a:endParaRPr lang="zh-CN" altLang="en-US" sz="2000" dirty="0">
              <a:sym typeface="+mn-ea"/>
            </a:endParaRPr>
          </a:p>
          <a:p>
            <a:pPr lvl="2"/>
            <a:r>
              <a:rPr lang="zh-CN" altLang="en-US" sz="1800" dirty="0">
                <a:sym typeface="+mn-ea"/>
              </a:rPr>
              <a:t>对于使用</a:t>
            </a:r>
            <a:r>
              <a:rPr lang="en-US" altLang="zh-CN" sz="1800" dirty="0">
                <a:sym typeface="+mn-ea"/>
              </a:rPr>
              <a:t>DANE</a:t>
            </a:r>
            <a:r>
              <a:rPr lang="zh-CN" altLang="en-US" sz="1800" dirty="0">
                <a:sym typeface="+mn-ea"/>
              </a:rPr>
              <a:t>方案的客户端，</a:t>
            </a:r>
            <a:r>
              <a:rPr lang="en-US" altLang="zh-CN" sz="1800" dirty="0">
                <a:sym typeface="+mn-ea"/>
              </a:rPr>
              <a:t>DNS</a:t>
            </a:r>
            <a:r>
              <a:rPr lang="zh-CN" altLang="en-US" sz="1800" dirty="0">
                <a:sym typeface="+mn-ea"/>
              </a:rPr>
              <a:t>被攻破可能造成和</a:t>
            </a:r>
            <a:r>
              <a:rPr lang="en-US" altLang="zh-CN" sz="1800" dirty="0">
                <a:sym typeface="+mn-ea"/>
              </a:rPr>
              <a:t>CA</a:t>
            </a:r>
            <a:r>
              <a:rPr lang="zh-CN" altLang="en-US" sz="1800" dirty="0">
                <a:sym typeface="+mn-ea"/>
              </a:rPr>
              <a:t>被攻破相同的危害</a:t>
            </a:r>
            <a:endParaRPr lang="zh-CN" altLang="en-US" sz="1800" dirty="0">
              <a:sym typeface="+mn-ea"/>
            </a:endParaRPr>
          </a:p>
          <a:p>
            <a:pPr lvl="2"/>
            <a:r>
              <a:rPr lang="en-US" altLang="zh-CN" sz="1800" dirty="0">
                <a:sym typeface="+mn-ea"/>
              </a:rPr>
              <a:t>CA</a:t>
            </a:r>
            <a:r>
              <a:rPr lang="zh-CN" altLang="en-US" sz="1800" dirty="0">
                <a:sym typeface="+mn-ea"/>
              </a:rPr>
              <a:t>遇到的攻击都可能被</a:t>
            </a:r>
            <a:r>
              <a:rPr lang="en-US" altLang="zh-CN" sz="1800" dirty="0">
                <a:sym typeface="+mn-ea"/>
              </a:rPr>
              <a:t>DNS</a:t>
            </a:r>
            <a:r>
              <a:rPr lang="zh-CN" altLang="en-US" sz="1800" dirty="0">
                <a:sym typeface="+mn-ea"/>
              </a:rPr>
              <a:t>域名服务器遇到</a:t>
            </a:r>
            <a:endParaRPr lang="zh-CN" altLang="en-US" sz="1800" dirty="0"/>
          </a:p>
          <a:p>
            <a:pPr lvl="2"/>
            <a:r>
              <a:rPr lang="zh-CN" altLang="en-US" sz="1800" dirty="0"/>
              <a:t>要求：改变</a:t>
            </a:r>
            <a:r>
              <a:rPr lang="en-US" altLang="zh-CN" sz="1800" dirty="0"/>
              <a:t>TLSA</a:t>
            </a:r>
            <a:r>
              <a:rPr lang="zh-CN" altLang="en-US" sz="1800" dirty="0"/>
              <a:t>的难度，应大于生成虚假证书的难度</a:t>
            </a:r>
            <a:endParaRPr lang="zh-CN" altLang="en-US" sz="3200" dirty="0">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DANE</a:t>
            </a:r>
            <a:r>
              <a:rPr lang="zh-CN" altLang="en-US">
                <a:sym typeface="+mn-ea"/>
              </a:rPr>
              <a:t>讨论</a:t>
            </a:r>
            <a:endParaRPr lang="zh-CN" altLang="en-US">
              <a:sym typeface="+mn-ea"/>
            </a:endParaRPr>
          </a:p>
        </p:txBody>
      </p:sp>
      <p:sp>
        <p:nvSpPr>
          <p:cNvPr id="3" name="内容占位符 2"/>
          <p:cNvSpPr>
            <a:spLocks noGrp="1"/>
          </p:cNvSpPr>
          <p:nvPr>
            <p:ph idx="1"/>
          </p:nvPr>
        </p:nvSpPr>
        <p:spPr>
          <a:xfrm>
            <a:off x="822960" y="1959803"/>
            <a:ext cx="7543800" cy="4051033"/>
          </a:xfrm>
        </p:spPr>
        <p:txBody>
          <a:bodyPr>
            <a:normAutofit/>
          </a:bodyPr>
          <a:lstStyle/>
          <a:p>
            <a:r>
              <a:rPr lang="zh-CN" altLang="en-US" sz="2400" dirty="0">
                <a:sym typeface="+mn-ea"/>
              </a:rPr>
              <a:t>进一步的，域名所有者如何信任</a:t>
            </a:r>
            <a:r>
              <a:rPr lang="en-US" altLang="zh-CN" sz="2400" dirty="0">
                <a:sym typeface="+mn-ea"/>
              </a:rPr>
              <a:t>DNS</a:t>
            </a:r>
            <a:r>
              <a:rPr lang="zh-CN" altLang="en-US" sz="2400" dirty="0">
                <a:sym typeface="+mn-ea"/>
              </a:rPr>
              <a:t>域名服务器？</a:t>
            </a:r>
            <a:endParaRPr lang="zh-CN" altLang="en-US" sz="2400" dirty="0">
              <a:sym typeface="+mn-ea"/>
            </a:endParaRPr>
          </a:p>
          <a:p>
            <a:pPr lvl="1"/>
            <a:r>
              <a:rPr lang="zh-CN" altLang="en-US" sz="2000" dirty="0">
                <a:sym typeface="+mn-ea"/>
              </a:rPr>
              <a:t>提供</a:t>
            </a:r>
            <a:r>
              <a:rPr lang="en-US" altLang="zh-CN" sz="2000" dirty="0">
                <a:sym typeface="+mn-ea"/>
              </a:rPr>
              <a:t>TLSA</a:t>
            </a:r>
            <a:r>
              <a:rPr lang="zh-CN" altLang="en-US" sz="2000" dirty="0">
                <a:sym typeface="+mn-ea"/>
              </a:rPr>
              <a:t>的域名服务器和域名所有者不一定是同一个实体</a:t>
            </a:r>
            <a:endParaRPr lang="zh-CN" altLang="en-US" sz="2000" dirty="0">
              <a:sym typeface="+mn-ea"/>
            </a:endParaRPr>
          </a:p>
          <a:p>
            <a:pPr lvl="2"/>
            <a:r>
              <a:rPr lang="zh-CN" altLang="en-US" sz="1800" dirty="0">
                <a:sym typeface="+mn-ea"/>
              </a:rPr>
              <a:t>如何认定</a:t>
            </a:r>
            <a:r>
              <a:rPr lang="en-US" altLang="zh-CN" sz="1800" dirty="0">
                <a:sym typeface="+mn-ea"/>
              </a:rPr>
              <a:t>DNS</a:t>
            </a:r>
            <a:r>
              <a:rPr lang="zh-CN" altLang="en-US" sz="1800" dirty="0">
                <a:sym typeface="+mn-ea"/>
              </a:rPr>
              <a:t>域名服务器向用户提供了正确的信息（而不是虚假的信息）？</a:t>
            </a:r>
            <a:endParaRPr lang="zh-CN" altLang="en-US" sz="1800" dirty="0">
              <a:sym typeface="+mn-ea"/>
            </a:endParaRPr>
          </a:p>
          <a:p>
            <a:pPr lvl="2"/>
            <a:r>
              <a:rPr lang="zh-CN" altLang="en-US" sz="1800" dirty="0">
                <a:sym typeface="+mn-ea"/>
              </a:rPr>
              <a:t>如果敌手攻破了</a:t>
            </a:r>
            <a:r>
              <a:rPr lang="en-US" altLang="zh-CN" sz="1800" dirty="0">
                <a:sym typeface="+mn-ea"/>
              </a:rPr>
              <a:t>ZSK</a:t>
            </a:r>
            <a:r>
              <a:rPr lang="zh-CN" altLang="en-US" sz="1800" dirty="0">
                <a:sym typeface="+mn-ea"/>
              </a:rPr>
              <a:t>或</a:t>
            </a:r>
            <a:r>
              <a:rPr lang="en-US" altLang="zh-CN" sz="1800" dirty="0">
                <a:sym typeface="+mn-ea"/>
              </a:rPr>
              <a:t>KSK</a:t>
            </a:r>
            <a:r>
              <a:rPr lang="zh-CN" altLang="en-US" sz="1800" dirty="0">
                <a:sym typeface="+mn-ea"/>
              </a:rPr>
              <a:t>，生成虚假的</a:t>
            </a:r>
            <a:r>
              <a:rPr lang="en-US" altLang="zh-CN" sz="1800" dirty="0">
                <a:sym typeface="+mn-ea"/>
              </a:rPr>
              <a:t>TLSA</a:t>
            </a:r>
            <a:r>
              <a:rPr lang="zh-CN" altLang="en-US" sz="1800" dirty="0">
                <a:sym typeface="+mn-ea"/>
              </a:rPr>
              <a:t>，如何发现？</a:t>
            </a:r>
            <a:endParaRPr lang="en-US" altLang="zh-CN" sz="1800" dirty="0">
              <a:sym typeface="+mn-ea"/>
            </a:endParaRPr>
          </a:p>
          <a:p>
            <a:pPr lvl="2"/>
            <a:r>
              <a:rPr lang="zh-CN" altLang="en-US" sz="1800" dirty="0">
                <a:sym typeface="+mn-ea"/>
              </a:rPr>
              <a:t>透明化？</a:t>
            </a:r>
            <a:endParaRPr lang="zh-CN" altLang="en-US" sz="1800" dirty="0">
              <a:sym typeface="+mn-ea"/>
            </a:endParaRPr>
          </a:p>
          <a:p>
            <a:pPr lvl="1"/>
            <a:r>
              <a:rPr lang="en-US" altLang="zh-CN" sz="2000" dirty="0">
                <a:sym typeface="+mn-ea"/>
              </a:rPr>
              <a:t>TLSA</a:t>
            </a:r>
            <a:r>
              <a:rPr lang="zh-CN" altLang="en-US" sz="2000" dirty="0">
                <a:sym typeface="+mn-ea"/>
              </a:rPr>
              <a:t>的产生和修改应具有严格的检查机制</a:t>
            </a:r>
            <a:endParaRPr lang="zh-CN" altLang="en-US" sz="2000" dirty="0">
              <a:sym typeface="+mn-ea"/>
            </a:endParaRPr>
          </a:p>
          <a:p>
            <a:pPr lvl="2"/>
            <a:r>
              <a:rPr lang="zh-CN" altLang="en-US" sz="1800" dirty="0">
                <a:sym typeface="+mn-ea"/>
              </a:rPr>
              <a:t>类比，获取一个证书需要</a:t>
            </a:r>
            <a:r>
              <a:rPr lang="en-US" altLang="zh-CN" sz="1800" dirty="0">
                <a:sym typeface="+mn-ea"/>
              </a:rPr>
              <a:t>CA</a:t>
            </a:r>
            <a:r>
              <a:rPr lang="zh-CN" altLang="en-US" sz="1800" dirty="0">
                <a:sym typeface="+mn-ea"/>
              </a:rPr>
              <a:t>机构严格检查</a:t>
            </a:r>
            <a:endParaRPr lang="zh-CN" altLang="en-US" sz="1800" dirty="0">
              <a:sym typeface="+mn-ea"/>
            </a:endParaRPr>
          </a:p>
          <a:p>
            <a:pPr lvl="2"/>
            <a:r>
              <a:rPr lang="zh-CN" altLang="en-US" sz="1800" dirty="0">
                <a:sym typeface="+mn-ea"/>
              </a:rPr>
              <a:t>至少，应该比修改</a:t>
            </a:r>
            <a:r>
              <a:rPr lang="en-US" altLang="zh-CN" sz="1800" dirty="0">
                <a:sym typeface="+mn-ea"/>
              </a:rPr>
              <a:t>IP</a:t>
            </a:r>
            <a:r>
              <a:rPr lang="zh-CN" altLang="en-US" sz="1800" dirty="0">
                <a:sym typeface="+mn-ea"/>
              </a:rPr>
              <a:t>地址的</a:t>
            </a:r>
            <a:r>
              <a:rPr lang="en-US" altLang="zh-CN" sz="1800" dirty="0">
                <a:sym typeface="+mn-ea"/>
              </a:rPr>
              <a:t>RR</a:t>
            </a:r>
            <a:r>
              <a:rPr lang="zh-CN" altLang="en-US" sz="1800" dirty="0">
                <a:sym typeface="+mn-ea"/>
              </a:rPr>
              <a:t>更严格</a:t>
            </a:r>
            <a:endParaRPr lang="zh-CN" altLang="en-US" sz="1800" dirty="0">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DANE</a:t>
            </a:r>
            <a:r>
              <a:rPr lang="zh-CN" altLang="en-US">
                <a:sym typeface="+mn-ea"/>
              </a:rPr>
              <a:t>讨论</a:t>
            </a:r>
            <a:endParaRPr lang="zh-CN" altLang="en-US"/>
          </a:p>
        </p:txBody>
      </p:sp>
      <p:sp>
        <p:nvSpPr>
          <p:cNvPr id="3" name="内容占位符 2"/>
          <p:cNvSpPr>
            <a:spLocks noGrp="1"/>
          </p:cNvSpPr>
          <p:nvPr>
            <p:ph idx="1"/>
          </p:nvPr>
        </p:nvSpPr>
        <p:spPr>
          <a:xfrm>
            <a:off x="822959" y="1872628"/>
            <a:ext cx="7543801" cy="4023360"/>
          </a:xfrm>
        </p:spPr>
        <p:txBody>
          <a:bodyPr>
            <a:normAutofit/>
          </a:bodyPr>
          <a:lstStyle/>
          <a:p>
            <a:pPr lvl="1"/>
            <a:r>
              <a:rPr lang="en-US" altLang="zh-CN" sz="2800" dirty="0">
                <a:solidFill>
                  <a:schemeClr val="tx1"/>
                </a:solidFill>
                <a:sym typeface="+mn-ea"/>
              </a:rPr>
              <a:t>DNSSEC</a:t>
            </a:r>
            <a:r>
              <a:rPr lang="zh-CN" altLang="en-US" sz="2800" dirty="0">
                <a:solidFill>
                  <a:schemeClr val="tx1"/>
                </a:solidFill>
                <a:sym typeface="+mn-ea"/>
              </a:rPr>
              <a:t>可能带来较大的延迟</a:t>
            </a:r>
            <a:endParaRPr lang="zh-CN" altLang="en-US" sz="2800" dirty="0">
              <a:solidFill>
                <a:schemeClr val="tx1"/>
              </a:solidFill>
              <a:sym typeface="+mn-ea"/>
            </a:endParaRPr>
          </a:p>
          <a:p>
            <a:pPr lvl="2"/>
            <a:r>
              <a:rPr lang="en-US" altLang="zh-CN" sz="2400" dirty="0">
                <a:solidFill>
                  <a:schemeClr val="tx1"/>
                </a:solidFill>
                <a:sym typeface="+mn-ea"/>
              </a:rPr>
              <a:t>TLS</a:t>
            </a:r>
            <a:r>
              <a:rPr lang="zh-CN" altLang="en-US" sz="2400" dirty="0">
                <a:solidFill>
                  <a:schemeClr val="tx1"/>
                </a:solidFill>
                <a:sym typeface="+mn-ea"/>
              </a:rPr>
              <a:t>建立时，需要从</a:t>
            </a:r>
            <a:r>
              <a:rPr lang="en-US" altLang="zh-CN" sz="2400" dirty="0">
                <a:solidFill>
                  <a:schemeClr val="tx1"/>
                </a:solidFill>
                <a:sym typeface="+mn-ea"/>
              </a:rPr>
              <a:t>DNS</a:t>
            </a:r>
            <a:r>
              <a:rPr lang="zh-CN" altLang="en-US" sz="2400" dirty="0">
                <a:solidFill>
                  <a:schemeClr val="tx1"/>
                </a:solidFill>
                <a:sym typeface="+mn-ea"/>
              </a:rPr>
              <a:t>中得到和验证</a:t>
            </a:r>
            <a:r>
              <a:rPr lang="en-US" altLang="zh-CN" sz="2400" dirty="0">
                <a:solidFill>
                  <a:schemeClr val="tx1"/>
                </a:solidFill>
                <a:sym typeface="+mn-ea"/>
              </a:rPr>
              <a:t>TLSA Resource Record</a:t>
            </a:r>
            <a:endParaRPr lang="en-US" altLang="zh-CN" sz="2400" dirty="0">
              <a:solidFill>
                <a:schemeClr val="tx1"/>
              </a:solidFill>
              <a:sym typeface="+mn-ea"/>
            </a:endParaRPr>
          </a:p>
          <a:p>
            <a:pPr lvl="2"/>
            <a:r>
              <a:rPr lang="zh-CN" altLang="en-US" sz="2400" dirty="0">
                <a:solidFill>
                  <a:schemeClr val="tx1"/>
                </a:solidFill>
                <a:sym typeface="+mn-ea"/>
              </a:rPr>
              <a:t>这个过程可能需要与多个</a:t>
            </a:r>
            <a:r>
              <a:rPr lang="en-US" altLang="zh-CN" sz="2400" dirty="0">
                <a:solidFill>
                  <a:schemeClr val="tx1"/>
                </a:solidFill>
                <a:sym typeface="+mn-ea"/>
              </a:rPr>
              <a:t>DNS</a:t>
            </a:r>
            <a:r>
              <a:rPr lang="zh-CN" altLang="en-US" sz="2400" dirty="0">
                <a:solidFill>
                  <a:schemeClr val="tx1"/>
                </a:solidFill>
                <a:sym typeface="+mn-ea"/>
              </a:rPr>
              <a:t>服务器往返消息，最多甚至耗时数秒</a:t>
            </a:r>
            <a:endParaRPr lang="zh-CN" altLang="en-US" sz="2400" dirty="0">
              <a:solidFill>
                <a:schemeClr val="tx1"/>
              </a:solidFill>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DANE</a:t>
            </a:r>
            <a:r>
              <a:rPr lang="zh-CN" altLang="en-US">
                <a:sym typeface="+mn-ea"/>
              </a:rPr>
              <a:t>部署</a:t>
            </a:r>
            <a:endParaRPr lang="zh-CN" altLang="en-US">
              <a:sym typeface="+mn-ea"/>
            </a:endParaRPr>
          </a:p>
        </p:txBody>
      </p:sp>
      <p:sp>
        <p:nvSpPr>
          <p:cNvPr id="3" name="内容占位符 2"/>
          <p:cNvSpPr>
            <a:spLocks noGrp="1"/>
          </p:cNvSpPr>
          <p:nvPr>
            <p:ph idx="1"/>
          </p:nvPr>
        </p:nvSpPr>
        <p:spPr>
          <a:xfrm>
            <a:off x="822484" y="1922929"/>
            <a:ext cx="7543800" cy="3625387"/>
          </a:xfrm>
        </p:spPr>
        <p:txBody>
          <a:bodyPr>
            <a:noAutofit/>
          </a:bodyPr>
          <a:lstStyle/>
          <a:p>
            <a:pPr>
              <a:spcBef>
                <a:spcPts val="0"/>
              </a:spcBef>
              <a:spcAft>
                <a:spcPts val="0"/>
              </a:spcAft>
            </a:pPr>
            <a:r>
              <a:rPr lang="en-US" altLang="zh-CN" sz="2400" dirty="0">
                <a:sym typeface="+mn-ea"/>
              </a:rPr>
              <a:t>DANE</a:t>
            </a:r>
            <a:r>
              <a:rPr lang="zh-CN" altLang="en-US" sz="2400" dirty="0">
                <a:sym typeface="+mn-ea"/>
              </a:rPr>
              <a:t>的部署情况</a:t>
            </a:r>
            <a:endParaRPr lang="zh-CN" altLang="en-US" sz="2400" dirty="0">
              <a:sym typeface="+mn-ea"/>
            </a:endParaRPr>
          </a:p>
          <a:p>
            <a:pPr lvl="1">
              <a:spcBef>
                <a:spcPts val="0"/>
              </a:spcBef>
              <a:spcAft>
                <a:spcPts val="0"/>
              </a:spcAft>
            </a:pPr>
            <a:r>
              <a:rPr lang="zh-CN" altLang="en-US" sz="2000" dirty="0">
                <a:sym typeface="+mn-ea"/>
              </a:rPr>
              <a:t>浏览器（插件形式）：</a:t>
            </a:r>
            <a:r>
              <a:rPr lang="en-US" altLang="zh-CN" sz="2000" dirty="0">
                <a:sym typeface="+mn-ea"/>
              </a:rPr>
              <a:t>Chrome</a:t>
            </a:r>
            <a:r>
              <a:rPr lang="zh-CN" altLang="en-US" sz="2000" dirty="0">
                <a:sym typeface="+mn-ea"/>
              </a:rPr>
              <a:t>、</a:t>
            </a:r>
            <a:r>
              <a:rPr lang="en-US" altLang="zh-CN" sz="2000" dirty="0">
                <a:sym typeface="+mn-ea"/>
              </a:rPr>
              <a:t> Firefox</a:t>
            </a:r>
            <a:endParaRPr lang="en-US" altLang="zh-CN" sz="2000" dirty="0">
              <a:sym typeface="+mn-ea"/>
            </a:endParaRPr>
          </a:p>
          <a:p>
            <a:pPr lvl="1">
              <a:spcBef>
                <a:spcPts val="0"/>
              </a:spcBef>
              <a:spcAft>
                <a:spcPts val="0"/>
              </a:spcAft>
            </a:pPr>
            <a:r>
              <a:rPr lang="zh-CN" altLang="en-US" sz="2000" dirty="0">
                <a:sym typeface="+mn-ea"/>
              </a:rPr>
              <a:t>库：</a:t>
            </a:r>
            <a:r>
              <a:rPr lang="en-US" altLang="zh-CN" sz="2000" dirty="0" err="1">
                <a:sym typeface="+mn-ea"/>
              </a:rPr>
              <a:t>OpenSSL</a:t>
            </a:r>
            <a:r>
              <a:rPr lang="zh-CN" altLang="en-US" sz="2000" dirty="0">
                <a:sym typeface="+mn-ea"/>
              </a:rPr>
              <a:t>、</a:t>
            </a:r>
            <a:r>
              <a:rPr lang="en-US" altLang="zh-CN" sz="2000" dirty="0" err="1">
                <a:sym typeface="+mn-ea"/>
              </a:rPr>
              <a:t>GnuTLS</a:t>
            </a:r>
            <a:r>
              <a:rPr lang="zh-CN" altLang="en-US" sz="2000" dirty="0">
                <a:sym typeface="+mn-ea"/>
              </a:rPr>
              <a:t>、</a:t>
            </a:r>
            <a:r>
              <a:rPr lang="en-US" altLang="zh-CN" sz="2000" dirty="0">
                <a:sym typeface="+mn-ea"/>
              </a:rPr>
              <a:t>Net_DNS2...</a:t>
            </a:r>
            <a:endParaRPr lang="zh-CN" altLang="en-US" sz="2000" dirty="0">
              <a:sym typeface="+mn-ea"/>
            </a:endParaRPr>
          </a:p>
          <a:p>
            <a:pPr lvl="0">
              <a:spcBef>
                <a:spcPts val="0"/>
              </a:spcBef>
              <a:spcAft>
                <a:spcPts val="0"/>
              </a:spcAft>
            </a:pPr>
            <a:r>
              <a:rPr lang="en-US" altLang="zh-CN" sz="2400" dirty="0">
                <a:sym typeface="+mn-ea"/>
              </a:rPr>
              <a:t>DANE</a:t>
            </a:r>
            <a:r>
              <a:rPr lang="zh-CN" altLang="en-US" sz="2400" dirty="0">
                <a:sym typeface="+mn-ea"/>
              </a:rPr>
              <a:t>在</a:t>
            </a:r>
            <a:r>
              <a:rPr lang="en-US" altLang="zh-CN" sz="2400" dirty="0">
                <a:sym typeface="+mn-ea"/>
              </a:rPr>
              <a:t>TLS</a:t>
            </a:r>
            <a:r>
              <a:rPr lang="zh-CN" altLang="en-US" sz="2400" dirty="0">
                <a:sym typeface="+mn-ea"/>
              </a:rPr>
              <a:t>之外也有部署</a:t>
            </a:r>
            <a:endParaRPr lang="zh-CN" altLang="en-US" sz="2400" dirty="0">
              <a:sym typeface="+mn-ea"/>
            </a:endParaRPr>
          </a:p>
          <a:p>
            <a:pPr lvl="1">
              <a:spcBef>
                <a:spcPts val="0"/>
              </a:spcBef>
              <a:spcAft>
                <a:spcPts val="0"/>
              </a:spcAft>
            </a:pPr>
            <a:r>
              <a:rPr lang="en-US" altLang="zh-CN" sz="2000" dirty="0">
                <a:sym typeface="+mn-ea"/>
              </a:rPr>
              <a:t>SMTP</a:t>
            </a:r>
            <a:endParaRPr lang="en-US" altLang="zh-CN" sz="2000" dirty="0">
              <a:sym typeface="+mn-ea"/>
            </a:endParaRPr>
          </a:p>
          <a:p>
            <a:pPr lvl="2">
              <a:spcBef>
                <a:spcPts val="0"/>
              </a:spcBef>
              <a:spcAft>
                <a:spcPts val="0"/>
              </a:spcAft>
            </a:pPr>
            <a:r>
              <a:rPr lang="en-US" altLang="zh-CN" dirty="0">
                <a:sym typeface="+mn-ea"/>
              </a:rPr>
              <a:t>1000+ SMTP</a:t>
            </a:r>
            <a:r>
              <a:rPr lang="zh-CN" altLang="en-US" dirty="0">
                <a:sym typeface="+mn-ea"/>
              </a:rPr>
              <a:t>服务器</a:t>
            </a:r>
            <a:endParaRPr lang="zh-CN" altLang="en-US" dirty="0">
              <a:sym typeface="+mn-ea"/>
            </a:endParaRPr>
          </a:p>
          <a:p>
            <a:pPr lvl="2">
              <a:spcBef>
                <a:spcPts val="0"/>
              </a:spcBef>
              <a:spcAft>
                <a:spcPts val="0"/>
              </a:spcAft>
            </a:pPr>
            <a:r>
              <a:rPr lang="en-US" altLang="zh-CN" dirty="0">
                <a:sym typeface="+mn-ea"/>
              </a:rPr>
              <a:t>Postfix</a:t>
            </a:r>
            <a:r>
              <a:rPr lang="zh-CN" altLang="en-US" dirty="0">
                <a:sym typeface="+mn-ea"/>
              </a:rPr>
              <a:t>、</a:t>
            </a:r>
            <a:r>
              <a:rPr lang="en-US" altLang="zh-CN" dirty="0" err="1">
                <a:sym typeface="+mn-ea"/>
              </a:rPr>
              <a:t>Halon</a:t>
            </a:r>
            <a:r>
              <a:rPr lang="zh-CN" altLang="en-US" dirty="0">
                <a:sym typeface="+mn-ea"/>
              </a:rPr>
              <a:t>、</a:t>
            </a:r>
            <a:r>
              <a:rPr lang="en-US" altLang="zh-CN" dirty="0">
                <a:sym typeface="+mn-ea"/>
              </a:rPr>
              <a:t>Exim</a:t>
            </a:r>
            <a:endParaRPr lang="en-US" altLang="zh-CN" dirty="0">
              <a:sym typeface="+mn-ea"/>
            </a:endParaRPr>
          </a:p>
          <a:p>
            <a:pPr lvl="2">
              <a:spcBef>
                <a:spcPts val="0"/>
              </a:spcBef>
              <a:spcAft>
                <a:spcPts val="0"/>
              </a:spcAft>
            </a:pPr>
            <a:r>
              <a:rPr lang="en-US" altLang="zh-CN" dirty="0">
                <a:sym typeface="+mn-ea"/>
              </a:rPr>
              <a:t>http://dane.sys4.de/- testing service</a:t>
            </a:r>
            <a:endParaRPr lang="en-US" altLang="zh-CN" dirty="0">
              <a:sym typeface="+mn-ea"/>
            </a:endParaRPr>
          </a:p>
          <a:p>
            <a:pPr lvl="1">
              <a:spcBef>
                <a:spcPts val="0"/>
              </a:spcBef>
              <a:spcAft>
                <a:spcPts val="0"/>
              </a:spcAft>
            </a:pPr>
            <a:r>
              <a:rPr lang="en-US" altLang="zh-CN" sz="2000" dirty="0">
                <a:sym typeface="+mn-ea"/>
              </a:rPr>
              <a:t>XMPP</a:t>
            </a:r>
            <a:endParaRPr lang="en-US" altLang="zh-CN" sz="2000" dirty="0">
              <a:sym typeface="+mn-ea"/>
            </a:endParaRPr>
          </a:p>
          <a:p>
            <a:pPr lvl="2">
              <a:spcBef>
                <a:spcPts val="0"/>
              </a:spcBef>
              <a:spcAft>
                <a:spcPts val="0"/>
              </a:spcAft>
            </a:pPr>
            <a:r>
              <a:rPr lang="en-US" altLang="zh-CN" dirty="0">
                <a:sym typeface="+mn-ea"/>
              </a:rPr>
              <a:t>400+ XMPP </a:t>
            </a:r>
            <a:r>
              <a:rPr lang="zh-CN" altLang="en-US" dirty="0">
                <a:sym typeface="+mn-ea"/>
              </a:rPr>
              <a:t>服务器</a:t>
            </a:r>
            <a:endParaRPr lang="zh-CN" altLang="en-US" dirty="0">
              <a:sym typeface="+mn-ea"/>
            </a:endParaRPr>
          </a:p>
          <a:p>
            <a:pPr lvl="2">
              <a:spcBef>
                <a:spcPts val="0"/>
              </a:spcBef>
              <a:spcAft>
                <a:spcPts val="0"/>
              </a:spcAft>
            </a:pPr>
            <a:r>
              <a:rPr lang="en-US" altLang="zh-CN" dirty="0">
                <a:sym typeface="+mn-ea"/>
              </a:rPr>
              <a:t>https://xmpp.net/reports.php#dnssecdane</a:t>
            </a:r>
            <a:endParaRPr lang="en-US" altLang="zh-CN" dirty="0">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t>
            </a:r>
            <a:endParaRPr lang="zh-CN" altLang="en-US" dirty="0"/>
          </a:p>
        </p:txBody>
      </p:sp>
      <p:sp>
        <p:nvSpPr>
          <p:cNvPr id="3" name="内容占位符 2"/>
          <p:cNvSpPr>
            <a:spLocks noGrp="1"/>
          </p:cNvSpPr>
          <p:nvPr>
            <p:ph idx="1"/>
          </p:nvPr>
        </p:nvSpPr>
        <p:spPr/>
        <p:txBody>
          <a:bodyPr/>
          <a:lstStyle/>
          <a:p>
            <a:r>
              <a:rPr lang="en-US" altLang="zh-CN" dirty="0">
                <a:sym typeface="+mn-ea"/>
              </a:rPr>
              <a:t>DNSSEC</a:t>
            </a:r>
            <a:r>
              <a:rPr lang="zh-CN" altLang="en-US" dirty="0">
                <a:sym typeface="+mn-ea"/>
              </a:rPr>
              <a:t>原理</a:t>
            </a:r>
            <a:endParaRPr lang="zh-CN" altLang="en-US" dirty="0">
              <a:sym typeface="+mn-ea"/>
            </a:endParaRPr>
          </a:p>
          <a:p>
            <a:r>
              <a:rPr lang="en-US" altLang="zh-CN" dirty="0"/>
              <a:t>DANE</a:t>
            </a:r>
            <a:endParaRPr lang="en-US" altLang="zh-CN" dirty="0"/>
          </a:p>
          <a:p>
            <a:r>
              <a:rPr lang="en-US" altLang="zh-CN" dirty="0">
                <a:solidFill>
                  <a:srgbClr val="00B0F0"/>
                </a:solidFill>
              </a:rPr>
              <a:t>CAA</a:t>
            </a:r>
            <a:endParaRPr lang="en-US" altLang="zh-CN" dirty="0">
              <a:solidFill>
                <a:srgbClr val="00B0F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Shamir’s Secret Sharing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22959" y="1845734"/>
                <a:ext cx="7543801" cy="4463586"/>
              </a:xfrm>
            </p:spPr>
            <p:txBody>
              <a:bodyPr>
                <a:normAutofit lnSpcReduction="10000"/>
              </a:bodyPr>
              <a:lstStyle/>
              <a:p>
                <a:r>
                  <a:rPr lang="zh-CN" altLang="en-US" dirty="0"/>
                  <a:t>对于</a:t>
                </a:r>
                <a:r>
                  <a:rPr lang="en-US" altLang="zh-CN" dirty="0"/>
                  <a:t>f</a:t>
                </a:r>
                <a:r>
                  <a:rPr lang="zh-CN" altLang="en-US" dirty="0"/>
                  <a:t>阶多项式曲线</a:t>
                </a:r>
                <a:endParaRPr lang="zh-CN" altLang="en-US" dirty="0"/>
              </a:p>
              <a:p>
                <a:pPr lvl="1"/>
                <a14:m>
                  <m:oMath xmlns:m="http://schemas.openxmlformats.org/officeDocument/2006/math">
                    <m:r>
                      <a:rPr lang="en-US" altLang="zh-CN" i="1" dirty="0" smtClean="0">
                        <a:latin typeface="Cambria Math" panose="02040503050406030204" pitchFamily="18" charset="0"/>
                      </a:rPr>
                      <m:t>𝐹</m:t>
                    </m:r>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𝑥</m:t>
                        </m:r>
                      </m:e>
                    </m:d>
                    <m:r>
                      <a:rPr lang="en-US" altLang="zh-CN" i="1" dirty="0" smtClean="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𝑓</m:t>
                        </m:r>
                      </m:sub>
                    </m:sSub>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𝑓</m:t>
                        </m:r>
                      </m:sup>
                    </m:sSup>
                    <m:r>
                      <a:rPr lang="en-US" altLang="zh-CN" i="1" dirty="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b>
                    </m:sSub>
                    <m:sSup>
                      <m:sSupPr>
                        <m:ctrlPr>
                          <a:rPr lang="en-US" altLang="zh-CN"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sup>
                    </m:sSup>
                    <m:r>
                      <a:rPr lang="en-US" altLang="zh-CN" i="1" dirty="0">
                        <a:latin typeface="Cambria Math" panose="02040503050406030204" pitchFamily="18" charset="0"/>
                      </a:rPr>
                      <m:t> + … + </m:t>
                    </m:r>
                    <m:r>
                      <a:rPr lang="en-US" altLang="zh-CN" i="1" dirty="0">
                        <a:latin typeface="Cambria Math" panose="02040503050406030204" pitchFamily="18" charset="0"/>
                      </a:rPr>
                      <m:t>𝑎</m:t>
                    </m:r>
                    <m:r>
                      <a:rPr lang="en-US" altLang="zh-CN" i="1" baseline="-25000" dirty="0">
                        <a:latin typeface="Cambria Math" panose="02040503050406030204" pitchFamily="18" charset="0"/>
                      </a:rPr>
                      <m:t>0</m:t>
                    </m:r>
                  </m:oMath>
                </a14:m>
                <a:endParaRPr lang="en-US" altLang="zh-CN" baseline="-25000" dirty="0"/>
              </a:p>
              <a:p>
                <a:pPr lvl="1"/>
                <a:r>
                  <a:rPr lang="zh-CN" altLang="en-US" dirty="0"/>
                  <a:t>得到曲线上的</a:t>
                </a:r>
                <a14:m>
                  <m:oMath xmlns:m="http://schemas.openxmlformats.org/officeDocument/2006/math">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r>
                  <a:rPr lang="zh-CN" altLang="en-US" dirty="0"/>
                  <a:t>个点坐标</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，则可以恢复出完整的曲线</a:t>
                </a:r>
                <a:endParaRPr lang="zh-CN" altLang="en-US" dirty="0"/>
              </a:p>
              <a:p>
                <a:pPr lvl="1"/>
                <a:r>
                  <a:rPr lang="zh-CN" altLang="en-US" dirty="0"/>
                  <a:t>如果只得到</a:t>
                </a:r>
                <a14:m>
                  <m:oMath xmlns:m="http://schemas.openxmlformats.org/officeDocument/2006/math">
                    <m:r>
                      <a:rPr lang="en-US" altLang="zh-CN" i="1" dirty="0" smtClean="0">
                        <a:latin typeface="Cambria Math" panose="02040503050406030204" pitchFamily="18" charset="0"/>
                      </a:rPr>
                      <m:t>𝑓</m:t>
                    </m:r>
                  </m:oMath>
                </a14:m>
                <a:r>
                  <a:rPr lang="zh-CN" altLang="en-US" dirty="0"/>
                  <a:t>个点坐标</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en-US" altLang="zh-CN" i="1" dirty="0" smtClean="0">
                        <a:latin typeface="Cambria Math" panose="02040503050406030204" pitchFamily="18" charset="0"/>
                      </a:rPr>
                      <m:t>) </m:t>
                    </m:r>
                  </m:oMath>
                </a14:m>
                <a:r>
                  <a:rPr lang="zh-CN" altLang="en-US" dirty="0"/>
                  <a:t>，则可以做出无穷多条</a:t>
                </a:r>
                <a14:m>
                  <m:oMath xmlns:m="http://schemas.openxmlformats.org/officeDocument/2006/math">
                    <m:r>
                      <a:rPr lang="en-US" altLang="zh-CN" i="1" dirty="0" smtClean="0">
                        <a:latin typeface="Cambria Math" panose="02040503050406030204" pitchFamily="18" charset="0"/>
                      </a:rPr>
                      <m:t>𝑓</m:t>
                    </m:r>
                  </m:oMath>
                </a14:m>
                <a:r>
                  <a:rPr lang="zh-CN" altLang="en-US" dirty="0"/>
                  <a:t>阶多项式曲线</a:t>
                </a:r>
                <a:endParaRPr lang="zh-CN" altLang="en-US" dirty="0"/>
              </a:p>
              <a:p>
                <a:r>
                  <a:rPr lang="zh-CN" altLang="en-US" dirty="0"/>
                  <a:t>简单示例</a:t>
                </a:r>
                <a:endParaRPr lang="zh-CN" altLang="en-US" dirty="0"/>
              </a:p>
              <a:p>
                <a:pPr lvl="1"/>
                <a:r>
                  <a:rPr lang="en-US" altLang="zh-CN" dirty="0"/>
                  <a:t>2</a:t>
                </a:r>
                <a:r>
                  <a:rPr lang="zh-CN" altLang="en-US" dirty="0"/>
                  <a:t>阶曲线</a:t>
                </a:r>
                <a:r>
                  <a:rPr lang="en-US" altLang="zh-CN" dirty="0"/>
                  <a:t>/</a:t>
                </a:r>
                <a:r>
                  <a:rPr lang="zh-CN" altLang="en-US" dirty="0"/>
                  <a:t>抛物线</a:t>
                </a:r>
                <a:endParaRPr lang="zh-CN" altLang="en-US" dirty="0"/>
              </a:p>
              <a:p>
                <a:pPr lvl="2"/>
                <a:r>
                  <a:rPr lang="zh-CN" altLang="en-US" dirty="0"/>
                  <a:t>给定</a:t>
                </a:r>
                <a:r>
                  <a:rPr lang="en-US" altLang="zh-CN" dirty="0"/>
                  <a:t>3</a:t>
                </a:r>
                <a:r>
                  <a:rPr lang="zh-CN" altLang="en-US" dirty="0"/>
                  <a:t>点坐标，可以确定</a:t>
                </a:r>
                <a:r>
                  <a:rPr lang="en-US" altLang="zh-CN" dirty="0"/>
                  <a:t>1</a:t>
                </a:r>
                <a:r>
                  <a:rPr lang="zh-CN" altLang="en-US" dirty="0"/>
                  <a:t>条抛物线</a:t>
                </a:r>
                <a:endParaRPr lang="zh-CN" altLang="en-US" dirty="0"/>
              </a:p>
              <a:p>
                <a:pPr lvl="2"/>
                <a:r>
                  <a:rPr lang="zh-CN" altLang="en-US" dirty="0"/>
                  <a:t>如果只给定</a:t>
                </a:r>
                <a:r>
                  <a:rPr lang="en-US" altLang="zh-CN" dirty="0"/>
                  <a:t>2</a:t>
                </a:r>
                <a:r>
                  <a:rPr lang="zh-CN" altLang="en-US" dirty="0"/>
                  <a:t>点坐标，则可以做无数条抛物线</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22959" y="1845734"/>
                <a:ext cx="7543801" cy="4463586"/>
              </a:xfrm>
              <a:blipFill rotWithShape="1">
                <a:blip r:embed="rId1"/>
                <a:stretch>
                  <a:fillRect l="-8" t="-9" b="-84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CAA</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Domain Name Servers (DNS) use Certification Authority Authorization (CAA) as a means of </a:t>
            </a:r>
            <a:r>
              <a:rPr lang="en-US" altLang="zh-CN" b="1" dirty="0">
                <a:solidFill>
                  <a:schemeClr val="bg2">
                    <a:lumMod val="50000"/>
                  </a:schemeClr>
                </a:solidFill>
              </a:rPr>
              <a:t>identifying which Certification Authorities are authorized to issue a certificate for that domain</a:t>
            </a:r>
            <a:r>
              <a:rPr lang="en-US" altLang="zh-CN" dirty="0"/>
              <a:t>.</a:t>
            </a:r>
            <a:br>
              <a:rPr lang="en-US" altLang="zh-CN" dirty="0"/>
            </a:br>
            <a:br>
              <a:rPr lang="en-US" altLang="zh-CN" dirty="0"/>
            </a:br>
            <a:r>
              <a:rPr lang="en-US" altLang="zh-CN" dirty="0"/>
              <a:t>As a means of providing an additional layer of control to the DNS owner, CAA gives DNS owners the ability to determine which Certification Authorities are authorized to issue certificates on behalf of that domain name by </a:t>
            </a:r>
            <a:r>
              <a:rPr lang="en-US" altLang="zh-CN" b="1" dirty="0">
                <a:solidFill>
                  <a:schemeClr val="bg2">
                    <a:lumMod val="50000"/>
                  </a:schemeClr>
                </a:solidFill>
              </a:rPr>
              <a:t>configuring their DNS CAA record</a:t>
            </a:r>
            <a:r>
              <a:rPr lang="en-US" altLang="zh-CN" dirty="0"/>
              <a:t>.</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CAA</a:t>
            </a:r>
            <a:endParaRPr lang="zh-CN" altLang="en-US" dirty="0"/>
          </a:p>
        </p:txBody>
      </p:sp>
      <p:sp>
        <p:nvSpPr>
          <p:cNvPr id="3" name="内容占位符 2"/>
          <p:cNvSpPr>
            <a:spLocks noGrp="1"/>
          </p:cNvSpPr>
          <p:nvPr>
            <p:ph idx="1"/>
          </p:nvPr>
        </p:nvSpPr>
        <p:spPr/>
        <p:txBody>
          <a:bodyPr>
            <a:normAutofit/>
          </a:bodyPr>
          <a:lstStyle/>
          <a:p>
            <a:r>
              <a:rPr lang="zh-CN" altLang="en-US" dirty="0"/>
              <a:t>与</a:t>
            </a:r>
            <a:r>
              <a:rPr lang="en-US" altLang="zh-CN" dirty="0"/>
              <a:t>DANE</a:t>
            </a:r>
            <a:r>
              <a:rPr lang="zh-CN" altLang="en-US" dirty="0"/>
              <a:t>不同，</a:t>
            </a:r>
            <a:r>
              <a:rPr lang="en-US" altLang="zh-CN" dirty="0"/>
              <a:t>CAA</a:t>
            </a:r>
            <a:endParaRPr lang="en-US" altLang="zh-CN" dirty="0"/>
          </a:p>
          <a:p>
            <a:pPr lvl="1"/>
            <a:r>
              <a:rPr lang="zh-CN" altLang="en-US" dirty="0"/>
              <a:t>是事前的，用以签发证书之前</a:t>
            </a:r>
            <a:r>
              <a:rPr lang="en-US" altLang="zh-CN" dirty="0"/>
              <a:t>CA</a:t>
            </a:r>
            <a:r>
              <a:rPr lang="zh-CN" altLang="en-US" dirty="0"/>
              <a:t>的检查</a:t>
            </a:r>
            <a:endParaRPr lang="zh-CN" altLang="en-US" dirty="0"/>
          </a:p>
          <a:p>
            <a:pPr lvl="1"/>
            <a:r>
              <a:rPr lang="en-US" altLang="zh-CN" dirty="0"/>
              <a:t>CAA Resource Record</a:t>
            </a:r>
            <a:r>
              <a:rPr lang="zh-CN" altLang="en-US" dirty="0"/>
              <a:t>不作为证书验证的依据</a:t>
            </a:r>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CAA</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CAA Resource Record</a:t>
            </a:r>
            <a:endParaRPr lang="en-US" altLang="zh-CN" dirty="0"/>
          </a:p>
          <a:p>
            <a:pPr lvl="1"/>
            <a:r>
              <a:rPr lang="zh-CN" altLang="en-US" dirty="0"/>
              <a:t>由</a:t>
            </a:r>
            <a:r>
              <a:rPr lang="en-US" altLang="zh-CN" dirty="0" err="1"/>
              <a:t>flag+property</a:t>
            </a:r>
            <a:r>
              <a:rPr lang="zh-CN" altLang="en-US" dirty="0"/>
              <a:t>组成，可以有多条</a:t>
            </a:r>
            <a:endParaRPr lang="zh-CN" altLang="en-US" dirty="0"/>
          </a:p>
          <a:p>
            <a:pPr lvl="1"/>
            <a:r>
              <a:rPr lang="en-US" altLang="zh-CN" dirty="0"/>
              <a:t>flag: if critical</a:t>
            </a:r>
            <a:r>
              <a:rPr lang="zh-CN" altLang="en-US" dirty="0"/>
              <a:t>，含义同</a:t>
            </a:r>
            <a:r>
              <a:rPr lang="en-US" altLang="zh-CN" dirty="0"/>
              <a:t>X.509 Extensions</a:t>
            </a:r>
            <a:endParaRPr lang="en-US" altLang="zh-CN" dirty="0"/>
          </a:p>
          <a:p>
            <a:pPr lvl="1"/>
            <a:r>
              <a:rPr lang="en-US" altLang="zh-CN" dirty="0"/>
              <a:t>property</a:t>
            </a:r>
            <a:r>
              <a:rPr lang="zh-CN" altLang="en-US" dirty="0"/>
              <a:t>为一个</a:t>
            </a:r>
            <a:r>
              <a:rPr lang="en-US" altLang="zh-CN" dirty="0"/>
              <a:t>tag-value pair</a:t>
            </a:r>
            <a:r>
              <a:rPr lang="zh-CN" altLang="en-US" dirty="0"/>
              <a:t>，</a:t>
            </a:r>
            <a:r>
              <a:rPr lang="en-US" altLang="zh-CN" dirty="0"/>
              <a:t>tag</a:t>
            </a:r>
            <a:r>
              <a:rPr lang="zh-CN" altLang="en-US" dirty="0"/>
              <a:t>分三类：</a:t>
            </a:r>
            <a:endParaRPr lang="zh-CN" altLang="en-US" dirty="0"/>
          </a:p>
          <a:p>
            <a:pPr lvl="2"/>
            <a:r>
              <a:rPr lang="en-US" altLang="zh-CN" dirty="0"/>
              <a:t>issue &lt;Issuer Domain Name&gt; : </a:t>
            </a:r>
            <a:r>
              <a:rPr lang="zh-CN" altLang="en-US" dirty="0"/>
              <a:t>被允许的证书签发方的名称，或签发方隶属的组织，可以增加对签发证书的进一步规则描述，如是否要求签发</a:t>
            </a:r>
            <a:r>
              <a:rPr lang="en-US" altLang="zh-CN" dirty="0"/>
              <a:t>EV</a:t>
            </a:r>
            <a:r>
              <a:rPr lang="zh-CN" altLang="en-US" dirty="0"/>
              <a:t>证书等</a:t>
            </a:r>
            <a:endParaRPr lang="zh-CN" altLang="en-US" dirty="0"/>
          </a:p>
          <a:p>
            <a:pPr lvl="2"/>
            <a:r>
              <a:rPr lang="en-US" altLang="zh-CN" dirty="0" err="1"/>
              <a:t>issuewild</a:t>
            </a:r>
            <a:r>
              <a:rPr lang="en-US" altLang="zh-CN" dirty="0"/>
              <a:t> &lt;Issuer Domain Name&gt; </a:t>
            </a:r>
            <a:r>
              <a:rPr lang="zh-CN" altLang="en-US" dirty="0"/>
              <a:t>：同上，用以通配符（</a:t>
            </a:r>
            <a:r>
              <a:rPr lang="en-US" altLang="zh-CN" dirty="0"/>
              <a:t>wildcard</a:t>
            </a:r>
            <a:r>
              <a:rPr lang="zh-CN" altLang="en-US" dirty="0"/>
              <a:t>）证书</a:t>
            </a:r>
            <a:endParaRPr lang="zh-CN" altLang="en-US" dirty="0"/>
          </a:p>
          <a:p>
            <a:pPr lvl="2"/>
            <a:r>
              <a:rPr lang="en-US" altLang="zh-CN" dirty="0" err="1"/>
              <a:t>iodef</a:t>
            </a:r>
            <a:r>
              <a:rPr lang="en-US" altLang="zh-CN" dirty="0"/>
              <a:t> &lt;URL&gt; </a:t>
            </a:r>
            <a:r>
              <a:rPr lang="zh-CN" altLang="en-US" dirty="0"/>
              <a:t>：当一个</a:t>
            </a:r>
            <a:r>
              <a:rPr lang="en-US" altLang="zh-CN" dirty="0"/>
              <a:t>CA</a:t>
            </a:r>
            <a:r>
              <a:rPr lang="zh-CN" altLang="en-US" dirty="0"/>
              <a:t>收到不合规范的证书请求，或者任何人发现可能的违背</a:t>
            </a:r>
            <a:r>
              <a:rPr lang="en-US" altLang="zh-CN" dirty="0"/>
              <a:t>CAA</a:t>
            </a:r>
            <a:r>
              <a:rPr lang="zh-CN" altLang="en-US" dirty="0"/>
              <a:t>规则的证书，向这里报告</a:t>
            </a:r>
            <a:endParaRPr lang="zh-CN" altLang="en-US" dirty="0"/>
          </a:p>
          <a:p>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CAA</a:t>
            </a:r>
            <a:endParaRPr lang="en-US" altLang="zh-CN"/>
          </a:p>
        </p:txBody>
      </p:sp>
      <p:sp>
        <p:nvSpPr>
          <p:cNvPr id="3" name="内容占位符 2"/>
          <p:cNvSpPr>
            <a:spLocks noGrp="1"/>
          </p:cNvSpPr>
          <p:nvPr>
            <p:ph idx="1"/>
          </p:nvPr>
        </p:nvSpPr>
        <p:spPr>
          <a:xfrm>
            <a:off x="822959" y="1845733"/>
            <a:ext cx="7543801" cy="4366807"/>
          </a:xfrm>
        </p:spPr>
        <p:txBody>
          <a:bodyPr>
            <a:normAutofit lnSpcReduction="10000"/>
          </a:bodyPr>
          <a:lstStyle/>
          <a:p>
            <a:r>
              <a:rPr lang="zh-CN" altLang="en-US" dirty="0"/>
              <a:t>当一个</a:t>
            </a:r>
            <a:r>
              <a:rPr lang="en-US" altLang="zh-CN" dirty="0"/>
              <a:t>CA</a:t>
            </a:r>
            <a:r>
              <a:rPr lang="zh-CN" altLang="en-US" dirty="0"/>
              <a:t>收到证书请求时</a:t>
            </a:r>
            <a:endParaRPr lang="zh-CN" altLang="en-US" dirty="0"/>
          </a:p>
          <a:p>
            <a:pPr lvl="1"/>
            <a:r>
              <a:rPr lang="zh-CN" altLang="en-US" dirty="0"/>
              <a:t>需要在</a:t>
            </a:r>
            <a:r>
              <a:rPr lang="en-US" altLang="zh-CN" dirty="0"/>
              <a:t>DNS</a:t>
            </a:r>
            <a:r>
              <a:rPr lang="zh-CN" altLang="en-US" dirty="0"/>
              <a:t>系统中检查是否有相应的</a:t>
            </a:r>
            <a:r>
              <a:rPr lang="en-US" altLang="zh-CN" dirty="0"/>
              <a:t>CAA Resource Record</a:t>
            </a:r>
            <a:r>
              <a:rPr lang="zh-CN" altLang="en-US" dirty="0"/>
              <a:t>存在</a:t>
            </a:r>
            <a:endParaRPr lang="zh-CN" altLang="en-US" dirty="0"/>
          </a:p>
          <a:p>
            <a:pPr lvl="2"/>
            <a:r>
              <a:rPr lang="zh-CN" altLang="en-US" dirty="0"/>
              <a:t>需要对于证书请求中所有包含的域名都做检查</a:t>
            </a:r>
            <a:endParaRPr lang="zh-CN" altLang="en-US" dirty="0"/>
          </a:p>
          <a:p>
            <a:pPr lvl="1"/>
            <a:r>
              <a:rPr lang="zh-CN" altLang="en-US" dirty="0"/>
              <a:t>无论</a:t>
            </a:r>
            <a:r>
              <a:rPr lang="en-US" altLang="zh-CN" dirty="0"/>
              <a:t>CAA RR</a:t>
            </a:r>
            <a:r>
              <a:rPr lang="zh-CN" altLang="en-US" dirty="0"/>
              <a:t>的</a:t>
            </a:r>
            <a:r>
              <a:rPr lang="en-US" altLang="zh-CN" dirty="0"/>
              <a:t>DNSSEC</a:t>
            </a:r>
            <a:r>
              <a:rPr lang="zh-CN" altLang="en-US" dirty="0"/>
              <a:t>验证结果如何，</a:t>
            </a:r>
            <a:r>
              <a:rPr lang="en-US" altLang="zh-CN" dirty="0"/>
              <a:t>CA</a:t>
            </a:r>
            <a:r>
              <a:rPr lang="zh-CN" altLang="en-US" dirty="0"/>
              <a:t>都须遵守</a:t>
            </a:r>
            <a:r>
              <a:rPr lang="en-US" altLang="zh-CN" dirty="0"/>
              <a:t>CAA</a:t>
            </a:r>
            <a:r>
              <a:rPr lang="zh-CN" altLang="en-US" dirty="0"/>
              <a:t>策略</a:t>
            </a:r>
            <a:endParaRPr lang="zh-CN" altLang="en-US" dirty="0"/>
          </a:p>
          <a:p>
            <a:pPr lvl="2"/>
            <a:r>
              <a:rPr lang="zh-CN" altLang="en-US" dirty="0"/>
              <a:t>甚至，</a:t>
            </a:r>
            <a:r>
              <a:rPr lang="en-US" altLang="zh-CN" dirty="0"/>
              <a:t>CAA</a:t>
            </a:r>
            <a:r>
              <a:rPr lang="zh-CN" altLang="en-US" dirty="0"/>
              <a:t>可以不要求</a:t>
            </a:r>
            <a:r>
              <a:rPr lang="en-US" altLang="zh-CN" dirty="0"/>
              <a:t>DNSSEC</a:t>
            </a:r>
            <a:r>
              <a:rPr lang="zh-CN" altLang="en-US" dirty="0"/>
              <a:t>存在（虽然是推荐的）</a:t>
            </a:r>
            <a:endParaRPr lang="zh-CN" altLang="en-US" dirty="0"/>
          </a:p>
          <a:p>
            <a:pPr lvl="2"/>
            <a:r>
              <a:rPr lang="zh-CN" altLang="en-US" dirty="0"/>
              <a:t>除非该</a:t>
            </a:r>
            <a:r>
              <a:rPr lang="en-US" altLang="zh-CN" dirty="0"/>
              <a:t>CA</a:t>
            </a:r>
            <a:r>
              <a:rPr lang="zh-CN" altLang="en-US" dirty="0"/>
              <a:t>在自身的</a:t>
            </a:r>
            <a:r>
              <a:rPr lang="en-US" altLang="zh-CN" dirty="0" err="1"/>
              <a:t>Cerificate</a:t>
            </a:r>
            <a:r>
              <a:rPr lang="en-US" altLang="zh-CN" dirty="0"/>
              <a:t> Policy</a:t>
            </a:r>
            <a:r>
              <a:rPr lang="zh-CN" altLang="en-US" dirty="0"/>
              <a:t>或 Certification Practices  Statement明确说明不支持</a:t>
            </a:r>
            <a:r>
              <a:rPr lang="en-US" altLang="zh-CN" dirty="0"/>
              <a:t>CAA</a:t>
            </a:r>
            <a:endParaRPr lang="en-US" altLang="zh-CN" dirty="0"/>
          </a:p>
          <a:p>
            <a:pPr lvl="1"/>
            <a:r>
              <a:rPr lang="en-US" altLang="zh-CN" dirty="0"/>
              <a:t>CA</a:t>
            </a:r>
            <a:r>
              <a:rPr lang="zh-CN" altLang="en-US" dirty="0"/>
              <a:t>颁发证书的行为是否符合</a:t>
            </a:r>
            <a:r>
              <a:rPr lang="en-US" altLang="zh-CN" dirty="0"/>
              <a:t>CAA</a:t>
            </a:r>
            <a:r>
              <a:rPr lang="zh-CN" altLang="en-US" dirty="0"/>
              <a:t>，受到监管部门审查</a:t>
            </a:r>
            <a:endParaRPr lang="zh-CN" altLang="en-US" dirty="0"/>
          </a:p>
          <a:p>
            <a:pPr lvl="1"/>
            <a:endParaRPr lang="zh-CN" altLang="en-US" sz="3600" dirty="0"/>
          </a:p>
          <a:p>
            <a:pPr lvl="1"/>
            <a:endParaRPr lang="en-US" altLang="zh-CN" sz="36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CAA</a:t>
            </a:r>
            <a:endParaRPr lang="en-US" altLang="zh-CN"/>
          </a:p>
        </p:txBody>
      </p:sp>
      <p:sp>
        <p:nvSpPr>
          <p:cNvPr id="3" name="内容占位符 2"/>
          <p:cNvSpPr>
            <a:spLocks noGrp="1"/>
          </p:cNvSpPr>
          <p:nvPr>
            <p:ph idx="1"/>
          </p:nvPr>
        </p:nvSpPr>
        <p:spPr>
          <a:xfrm>
            <a:off x="822960" y="1909482"/>
            <a:ext cx="7543800" cy="3887156"/>
          </a:xfrm>
        </p:spPr>
        <p:txBody>
          <a:bodyPr>
            <a:noAutofit/>
          </a:bodyPr>
          <a:lstStyle/>
          <a:p>
            <a:r>
              <a:rPr lang="en-US" sz="2400" dirty="0"/>
              <a:t>CAA</a:t>
            </a:r>
            <a:r>
              <a:rPr lang="zh-CN" altLang="en-US" sz="2400" dirty="0"/>
              <a:t>降低了</a:t>
            </a:r>
            <a:r>
              <a:rPr lang="en-US" altLang="zh-CN" sz="2400" dirty="0"/>
              <a:t>CA</a:t>
            </a:r>
            <a:r>
              <a:rPr lang="zh-CN" altLang="en-US" sz="2400" dirty="0"/>
              <a:t>机构错误发布证书的可能性，其有效性依赖于</a:t>
            </a:r>
            <a:r>
              <a:rPr lang="en-US" altLang="zh-CN" sz="2400" dirty="0"/>
              <a:t>CA</a:t>
            </a:r>
            <a:r>
              <a:rPr lang="zh-CN" altLang="en-US" sz="2400" dirty="0"/>
              <a:t>机构是否得到相应的</a:t>
            </a:r>
            <a:r>
              <a:rPr lang="en-US" altLang="zh-CN" sz="2400" dirty="0"/>
              <a:t>CAA Resource Record</a:t>
            </a:r>
            <a:endParaRPr lang="en-US" altLang="zh-CN" sz="2400" dirty="0"/>
          </a:p>
          <a:p>
            <a:pPr lvl="1"/>
            <a:r>
              <a:rPr lang="zh-CN" altLang="en-US" sz="2000" dirty="0"/>
              <a:t>注意到，</a:t>
            </a:r>
            <a:r>
              <a:rPr lang="en-US" altLang="zh-CN" sz="2000" dirty="0"/>
              <a:t>CA</a:t>
            </a:r>
            <a:r>
              <a:rPr lang="zh-CN" altLang="en-US" sz="2000" dirty="0"/>
              <a:t>获得</a:t>
            </a:r>
            <a:r>
              <a:rPr lang="en-US" altLang="zh-CN" sz="2000" dirty="0"/>
              <a:t>CAA Resource Record</a:t>
            </a:r>
            <a:r>
              <a:rPr lang="zh-CN" altLang="en-US" sz="2000" dirty="0"/>
              <a:t>的开销很低</a:t>
            </a:r>
            <a:endParaRPr lang="zh-CN" altLang="en-US" sz="2000" dirty="0"/>
          </a:p>
          <a:p>
            <a:pPr lvl="0"/>
            <a:r>
              <a:rPr lang="en-US" altLang="zh-CN" sz="2400" dirty="0"/>
              <a:t>CAA</a:t>
            </a:r>
            <a:r>
              <a:rPr lang="zh-CN" altLang="en-US" sz="2400" dirty="0"/>
              <a:t>作为一个辅助手段，无法强制性的防止</a:t>
            </a:r>
            <a:r>
              <a:rPr lang="en-US" altLang="zh-CN" sz="2400" dirty="0"/>
              <a:t>CA</a:t>
            </a:r>
            <a:r>
              <a:rPr lang="zh-CN" altLang="en-US" sz="2400" dirty="0"/>
              <a:t>签发虚假证书</a:t>
            </a:r>
            <a:endParaRPr lang="zh-CN" altLang="en-US" sz="2400" dirty="0"/>
          </a:p>
          <a:p>
            <a:pPr lvl="1"/>
            <a:r>
              <a:rPr lang="zh-CN" altLang="en-US" sz="2000" dirty="0"/>
              <a:t>若</a:t>
            </a:r>
            <a:r>
              <a:rPr lang="en-US" altLang="zh-CN" sz="2000" dirty="0"/>
              <a:t>CA</a:t>
            </a:r>
            <a:r>
              <a:rPr lang="zh-CN" altLang="en-US" sz="2000" dirty="0"/>
              <a:t>签发虚假证书时，可不检查</a:t>
            </a:r>
            <a:r>
              <a:rPr lang="en-US" altLang="zh-CN" sz="2000" dirty="0"/>
              <a:t>CAA</a:t>
            </a:r>
            <a:endParaRPr lang="en-US" altLang="zh-CN" sz="2000" dirty="0"/>
          </a:p>
          <a:p>
            <a:pPr lvl="2"/>
            <a:r>
              <a:rPr lang="zh-CN" altLang="en-US" sz="1800" dirty="0"/>
              <a:t>域名所有者只能声明</a:t>
            </a:r>
            <a:r>
              <a:rPr lang="en-US" altLang="zh-CN" sz="1800" dirty="0"/>
              <a:t>“</a:t>
            </a:r>
            <a:r>
              <a:rPr lang="zh-CN" altLang="en-US" sz="1800" dirty="0"/>
              <a:t>信任的</a:t>
            </a:r>
            <a:r>
              <a:rPr lang="en-US" altLang="zh-CN" sz="1800" dirty="0"/>
              <a:t>”CA</a:t>
            </a:r>
            <a:r>
              <a:rPr lang="zh-CN" altLang="en-US" sz="1800" dirty="0"/>
              <a:t>，并期望其他</a:t>
            </a:r>
            <a:r>
              <a:rPr lang="en-US" altLang="zh-CN" sz="1800" dirty="0"/>
              <a:t>CA</a:t>
            </a:r>
            <a:r>
              <a:rPr lang="zh-CN" altLang="en-US" sz="1800" dirty="0"/>
              <a:t>遵循自己的声明</a:t>
            </a:r>
            <a:endParaRPr lang="zh-CN" altLang="en-US" sz="1800" dirty="0"/>
          </a:p>
          <a:p>
            <a:pPr lvl="1"/>
            <a:r>
              <a:rPr lang="zh-CN" altLang="en-US" sz="2000" dirty="0"/>
              <a:t>尤其地，对于被</a:t>
            </a:r>
            <a:r>
              <a:rPr lang="en-US" altLang="zh-CN" sz="2000" dirty="0"/>
              <a:t>CAA</a:t>
            </a:r>
            <a:r>
              <a:rPr lang="zh-CN" altLang="en-US" sz="2000" dirty="0"/>
              <a:t>授权的</a:t>
            </a:r>
            <a:r>
              <a:rPr lang="en-US" altLang="zh-CN" sz="2000" dirty="0"/>
              <a:t>CA</a:t>
            </a:r>
            <a:r>
              <a:rPr lang="zh-CN" altLang="en-US" sz="2000" dirty="0"/>
              <a:t>，方案无法限制其签发虚假证书</a:t>
            </a:r>
            <a:endParaRPr lang="zh-CN" altLang="en-US" sz="2000" dirty="0"/>
          </a:p>
          <a:p>
            <a:pPr lvl="0"/>
            <a:r>
              <a:rPr lang="en-US" sz="2400" dirty="0">
                <a:sym typeface="+mn-ea"/>
              </a:rPr>
              <a:t>CAA</a:t>
            </a:r>
            <a:r>
              <a:rPr lang="zh-CN" altLang="en-US" sz="2400" dirty="0">
                <a:sym typeface="+mn-ea"/>
              </a:rPr>
              <a:t>只能预防未来可能的虚假证书，并不能分辨已有的虚假证书</a:t>
            </a:r>
            <a:endParaRPr lang="zh-CN" altLang="en-US" sz="2400" dirty="0"/>
          </a:p>
          <a:p>
            <a:pPr lvl="0"/>
            <a:endParaRPr lang="zh-CN" altLang="en-US" sz="2000" dirty="0"/>
          </a:p>
          <a:p>
            <a:pPr lvl="1"/>
            <a:endParaRPr lang="en-US" altLang="zh-CN" sz="3200" dirty="0"/>
          </a:p>
          <a:p>
            <a:pPr lvl="1"/>
            <a:endParaRPr lang="zh-CN" altLang="en-US" sz="3200" dirty="0"/>
          </a:p>
          <a:p>
            <a:pPr lvl="1"/>
            <a:endParaRPr lang="en-US" altLang="zh-CN" sz="32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Sovereign Key system</a:t>
            </a:r>
            <a:endParaRPr lang="en-US" altLang="zh-CN" dirty="0"/>
          </a:p>
        </p:txBody>
      </p:sp>
      <p:sp>
        <p:nvSpPr>
          <p:cNvPr id="3" name="内容占位符 2"/>
          <p:cNvSpPr>
            <a:spLocks noGrp="1"/>
          </p:cNvSpPr>
          <p:nvPr>
            <p:ph idx="1"/>
          </p:nvPr>
        </p:nvSpPr>
        <p:spPr/>
        <p:txBody>
          <a:bodyPr>
            <a:normAutofit fontScale="85000" lnSpcReduction="20000"/>
          </a:bodyPr>
          <a:lstStyle/>
          <a:p>
            <a:r>
              <a:rPr lang="zh-CN" altLang="en-US" dirty="0"/>
              <a:t>设立公开的</a:t>
            </a:r>
            <a:r>
              <a:rPr lang="en-US" altLang="zh-CN" dirty="0"/>
              <a:t>timeline</a:t>
            </a:r>
            <a:r>
              <a:rPr lang="zh-CN" altLang="en-US" dirty="0"/>
              <a:t> </a:t>
            </a:r>
            <a:r>
              <a:rPr lang="en-US" altLang="zh-CN" dirty="0"/>
              <a:t>servers</a:t>
            </a:r>
            <a:endParaRPr lang="zh-CN" altLang="en-US" dirty="0"/>
          </a:p>
          <a:p>
            <a:pPr lvl="1"/>
            <a:r>
              <a:rPr lang="en-US" altLang="zh-CN" dirty="0"/>
              <a:t>TLS</a:t>
            </a:r>
            <a:r>
              <a:rPr lang="zh-CN" altLang="en-US" dirty="0"/>
              <a:t>服务器将自己的</a:t>
            </a:r>
            <a:r>
              <a:rPr lang="en-US" altLang="zh-CN" dirty="0"/>
              <a:t>Sovereign Key</a:t>
            </a:r>
            <a:r>
              <a:rPr lang="zh-CN" altLang="en-US" dirty="0"/>
              <a:t>登记在</a:t>
            </a:r>
            <a:r>
              <a:rPr lang="en-US" altLang="zh-CN" dirty="0"/>
              <a:t>timeline</a:t>
            </a:r>
            <a:r>
              <a:rPr lang="zh-CN" altLang="en-US" dirty="0"/>
              <a:t>服务器中</a:t>
            </a:r>
            <a:endParaRPr lang="zh-CN" altLang="en-US" dirty="0"/>
          </a:p>
          <a:p>
            <a:pPr lvl="1"/>
            <a:r>
              <a:rPr lang="en-US" altLang="zh-CN" dirty="0"/>
              <a:t>timeline</a:t>
            </a:r>
            <a:r>
              <a:rPr lang="zh-CN" altLang="en-US" dirty="0"/>
              <a:t>服务器将自己的公钥</a:t>
            </a:r>
            <a:r>
              <a:rPr lang="en-US" altLang="zh-CN" dirty="0"/>
              <a:t>pin</a:t>
            </a:r>
            <a:r>
              <a:rPr lang="zh-CN" altLang="en-US" dirty="0"/>
              <a:t>到浏览器中</a:t>
            </a:r>
            <a:endParaRPr lang="zh-CN" altLang="en-US" dirty="0"/>
          </a:p>
          <a:p>
            <a:r>
              <a:rPr lang="zh-CN" altLang="en-US" dirty="0"/>
              <a:t>如果浏览器发现访问的域名拥有</a:t>
            </a:r>
            <a:r>
              <a:rPr lang="en-US" altLang="zh-CN" dirty="0"/>
              <a:t>Sovereign Key</a:t>
            </a:r>
            <a:r>
              <a:rPr lang="zh-CN" altLang="en-US" dirty="0"/>
              <a:t>，则</a:t>
            </a:r>
            <a:endParaRPr lang="zh-CN" altLang="en-US" dirty="0"/>
          </a:p>
          <a:p>
            <a:pPr lvl="1"/>
            <a:r>
              <a:rPr lang="zh-CN" altLang="en-US" sz="2500" b="1" dirty="0"/>
              <a:t>要求</a:t>
            </a:r>
            <a:r>
              <a:rPr lang="en-US" altLang="zh-CN" sz="2500" b="1" dirty="0"/>
              <a:t>TLS</a:t>
            </a:r>
            <a:r>
              <a:rPr lang="zh-CN" altLang="en-US" sz="2500" b="1" dirty="0"/>
              <a:t>服务器提供用使用</a:t>
            </a:r>
            <a:r>
              <a:rPr lang="en-US" altLang="zh-CN" sz="2500" b="1" dirty="0"/>
              <a:t>Sovereign Key</a:t>
            </a:r>
            <a:r>
              <a:rPr lang="zh-CN" altLang="en-US" sz="2500" b="1" dirty="0"/>
              <a:t>对证书公钥的签名，否则拒绝获得的证书</a:t>
            </a:r>
            <a:endParaRPr lang="zh-CN" altLang="en-US" sz="2500" b="1" dirty="0"/>
          </a:p>
          <a:p>
            <a:pPr lvl="1"/>
            <a:r>
              <a:rPr lang="zh-CN" altLang="en-US" dirty="0"/>
              <a:t>浏览器记录该域名的</a:t>
            </a:r>
            <a:r>
              <a:rPr lang="en-US" altLang="zh-CN" dirty="0"/>
              <a:t>Sovereign Key</a:t>
            </a:r>
            <a:r>
              <a:rPr lang="zh-CN" altLang="en-US" dirty="0"/>
              <a:t>，并在</a:t>
            </a:r>
            <a:r>
              <a:rPr lang="en-US" altLang="zh-CN" dirty="0"/>
              <a:t>timeline server</a:t>
            </a:r>
            <a:r>
              <a:rPr lang="zh-CN" altLang="en-US" dirty="0"/>
              <a:t>中检查更新</a:t>
            </a:r>
            <a:endParaRPr lang="en-US" altLang="zh-CN" dirty="0"/>
          </a:p>
          <a:p>
            <a:r>
              <a:rPr lang="zh-CN" altLang="en-US" dirty="0"/>
              <a:t>再次签名确认，是对于证书内容的确认</a:t>
            </a:r>
            <a:endParaRPr lang="en-US" altLang="zh-CN" dirty="0"/>
          </a:p>
          <a:p>
            <a:pPr lvl="1"/>
            <a:r>
              <a:rPr lang="zh-CN" altLang="en-US" dirty="0"/>
              <a:t>不仅仅是行为审计</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sym typeface="+mn-ea"/>
              </a:rPr>
              <a:t>Sovereign Key</a:t>
            </a:r>
            <a:endParaRPr lang="zh-CN" altLang="en-US"/>
          </a:p>
        </p:txBody>
      </p:sp>
      <p:sp>
        <p:nvSpPr>
          <p:cNvPr id="3" name="内容占位符 2"/>
          <p:cNvSpPr>
            <a:spLocks noGrp="1"/>
          </p:cNvSpPr>
          <p:nvPr>
            <p:ph idx="1"/>
          </p:nvPr>
        </p:nvSpPr>
        <p:spPr>
          <a:xfrm>
            <a:off x="559683" y="2020546"/>
            <a:ext cx="7543801" cy="4023360"/>
          </a:xfrm>
        </p:spPr>
        <p:txBody>
          <a:bodyPr>
            <a:normAutofit/>
          </a:bodyPr>
          <a:lstStyle/>
          <a:p>
            <a:r>
              <a:rPr lang="en-US" altLang="zh-CN" dirty="0">
                <a:sym typeface="+mn-ea"/>
              </a:rPr>
              <a:t>Sovereign Key</a:t>
            </a:r>
            <a:r>
              <a:rPr lang="zh-CN" altLang="en-US" dirty="0">
                <a:sym typeface="+mn-ea"/>
              </a:rPr>
              <a:t>发布项</a:t>
            </a:r>
            <a:endParaRPr lang="zh-CN" altLang="en-US" dirty="0">
              <a:sym typeface="+mn-ea"/>
            </a:endParaRPr>
          </a:p>
          <a:p>
            <a:pPr lvl="1"/>
            <a:r>
              <a:rPr lang="en-US" altLang="zh-CN" sz="1800" dirty="0" err="1">
                <a:sym typeface="+mn-ea"/>
              </a:rPr>
              <a:t>cacertchain</a:t>
            </a:r>
            <a:r>
              <a:rPr lang="zh-CN" altLang="en-US" sz="1800" dirty="0">
                <a:sym typeface="+mn-ea"/>
              </a:rPr>
              <a:t>：提供域名的合法证书</a:t>
            </a:r>
            <a:endParaRPr lang="zh-CN" altLang="en-US" sz="1800" dirty="0">
              <a:sym typeface="+mn-ea"/>
            </a:endParaRPr>
          </a:p>
          <a:p>
            <a:pPr lvl="1"/>
            <a:r>
              <a:rPr lang="en-US" altLang="zh-CN" sz="1800" dirty="0" err="1">
                <a:sym typeface="+mn-ea"/>
              </a:rPr>
              <a:t>DNSSEC_evidence</a:t>
            </a:r>
            <a:r>
              <a:rPr lang="zh-CN" altLang="en-US" sz="1800" dirty="0">
                <a:sym typeface="+mn-ea"/>
              </a:rPr>
              <a:t>：</a:t>
            </a:r>
            <a:r>
              <a:rPr lang="en-US" altLang="zh-CN" sz="1800" dirty="0">
                <a:sym typeface="+mn-ea"/>
              </a:rPr>
              <a:t>DNSSEC</a:t>
            </a:r>
            <a:endParaRPr lang="en-US" altLang="zh-CN" sz="1800" dirty="0">
              <a:sym typeface="+mn-ea"/>
            </a:endParaRPr>
          </a:p>
          <a:p>
            <a:pPr marL="342900" lvl="1" indent="0">
              <a:buNone/>
            </a:pPr>
            <a:r>
              <a:rPr lang="zh-CN" altLang="en-US" sz="1800" dirty="0">
                <a:sym typeface="+mn-ea"/>
              </a:rPr>
              <a:t>证据，证明域名在</a:t>
            </a:r>
            <a:r>
              <a:rPr lang="en-US" altLang="zh-CN" sz="1800" dirty="0">
                <a:sym typeface="+mn-ea"/>
              </a:rPr>
              <a:t>DNS</a:t>
            </a:r>
            <a:r>
              <a:rPr lang="zh-CN" altLang="en-US" sz="1800" dirty="0">
                <a:sym typeface="+mn-ea"/>
              </a:rPr>
              <a:t>系统里的</a:t>
            </a:r>
            <a:endParaRPr lang="zh-CN" altLang="en-US" sz="1800" dirty="0">
              <a:sym typeface="+mn-ea"/>
            </a:endParaRPr>
          </a:p>
          <a:p>
            <a:pPr marL="342900" lvl="1" indent="0">
              <a:buNone/>
            </a:pPr>
            <a:r>
              <a:rPr lang="zh-CN" altLang="en-US" sz="1800" dirty="0">
                <a:sym typeface="+mn-ea"/>
              </a:rPr>
              <a:t>合法性</a:t>
            </a:r>
            <a:endParaRPr lang="zh-CN" altLang="en-US" sz="1800" dirty="0">
              <a:sym typeface="+mn-ea"/>
            </a:endParaRPr>
          </a:p>
          <a:p>
            <a:pPr lvl="1"/>
            <a:r>
              <a:rPr lang="en-US" altLang="zh-CN" sz="1800" dirty="0">
                <a:sym typeface="+mn-ea"/>
              </a:rPr>
              <a:t>claim-signature</a:t>
            </a:r>
            <a:r>
              <a:rPr lang="zh-CN" altLang="en-US" sz="1800" dirty="0">
                <a:sym typeface="+mn-ea"/>
              </a:rPr>
              <a:t>：使用</a:t>
            </a:r>
            <a:r>
              <a:rPr lang="en-US" altLang="zh-CN" sz="1800" dirty="0" err="1">
                <a:sym typeface="+mn-ea"/>
              </a:rPr>
              <a:t>cacertchain</a:t>
            </a:r>
            <a:r>
              <a:rPr lang="zh-CN" altLang="en-US" sz="1800" dirty="0">
                <a:sym typeface="+mn-ea"/>
              </a:rPr>
              <a:t>中的公钥对</a:t>
            </a:r>
            <a:r>
              <a:rPr lang="en-US" altLang="zh-CN" sz="1800" dirty="0">
                <a:sym typeface="+mn-ea"/>
              </a:rPr>
              <a:t>Sovereign Key</a:t>
            </a:r>
            <a:r>
              <a:rPr lang="zh-CN" altLang="en-US" sz="1800" dirty="0">
                <a:sym typeface="+mn-ea"/>
              </a:rPr>
              <a:t>项进行签名。</a:t>
            </a:r>
            <a:endParaRPr lang="zh-CN" altLang="en-US" sz="1800" dirty="0">
              <a:sym typeface="+mn-ea"/>
            </a:endParaRPr>
          </a:p>
          <a:p>
            <a:pPr lvl="1"/>
            <a:r>
              <a:rPr lang="en-US" altLang="zh-CN" sz="1800" dirty="0">
                <a:sym typeface="+mn-ea"/>
              </a:rPr>
              <a:t>timeline server</a:t>
            </a:r>
            <a:r>
              <a:rPr lang="zh-CN" altLang="en-US" sz="1800" dirty="0">
                <a:sym typeface="+mn-ea"/>
              </a:rPr>
              <a:t>会对</a:t>
            </a:r>
            <a:r>
              <a:rPr lang="en-US" altLang="zh-CN" sz="1800" dirty="0">
                <a:sym typeface="+mn-ea"/>
              </a:rPr>
              <a:t>evidence of claim</a:t>
            </a:r>
            <a:r>
              <a:rPr lang="zh-CN" altLang="en-US" sz="1800" dirty="0">
                <a:sym typeface="+mn-ea"/>
              </a:rPr>
              <a:t>逐项进行验证。</a:t>
            </a:r>
            <a:endParaRPr lang="zh-CN" altLang="en-US" sz="1800" dirty="0">
              <a:sym typeface="+mn-ea"/>
            </a:endParaRPr>
          </a:p>
          <a:p>
            <a:pPr lvl="1"/>
            <a:endParaRPr lang="zh-CN" altLang="en-US" sz="1800" dirty="0">
              <a:sym typeface="+mn-ea"/>
            </a:endParaRPr>
          </a:p>
          <a:p>
            <a:pPr lvl="1"/>
            <a:r>
              <a:rPr lang="en-US" altLang="zh-CN" sz="1800" dirty="0">
                <a:sym typeface="+mn-ea"/>
              </a:rPr>
              <a:t>inheriting names</a:t>
            </a:r>
            <a:r>
              <a:rPr lang="zh-CN" altLang="en-US" sz="1800" dirty="0">
                <a:sym typeface="+mn-ea"/>
              </a:rPr>
              <a:t>在撤销的时候起作用</a:t>
            </a:r>
            <a:endParaRPr lang="zh-CN" altLang="en-US" sz="1800" dirty="0">
              <a:sym typeface="+mn-ea"/>
            </a:endParaRPr>
          </a:p>
          <a:p>
            <a:endParaRPr lang="zh-CN" altLang="en-US" dirty="0"/>
          </a:p>
        </p:txBody>
      </p:sp>
      <p:pic>
        <p:nvPicPr>
          <p:cNvPr id="4" name="图片 3" descr="ADC1C~S1E14X]KNVFJ~9H(G"/>
          <p:cNvPicPr>
            <a:picLocks noChangeAspect="1"/>
          </p:cNvPicPr>
          <p:nvPr/>
        </p:nvPicPr>
        <p:blipFill>
          <a:blip r:embed="rId1"/>
          <a:stretch>
            <a:fillRect/>
          </a:stretch>
        </p:blipFill>
        <p:spPr>
          <a:xfrm>
            <a:off x="4331584" y="802229"/>
            <a:ext cx="4812416" cy="304363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V881H6}TIL[N$232SK5P2R"/>
          <p:cNvPicPr>
            <a:picLocks noChangeAspect="1"/>
          </p:cNvPicPr>
          <p:nvPr/>
        </p:nvPicPr>
        <p:blipFill>
          <a:blip r:embed="rId1"/>
          <a:stretch>
            <a:fillRect/>
          </a:stretch>
        </p:blipFill>
        <p:spPr>
          <a:xfrm>
            <a:off x="1346807" y="2676469"/>
            <a:ext cx="5242251" cy="1434805"/>
          </a:xfrm>
          <a:prstGeom prst="rect">
            <a:avLst/>
          </a:prstGeom>
        </p:spPr>
      </p:pic>
      <p:sp>
        <p:nvSpPr>
          <p:cNvPr id="2" name="标题 1"/>
          <p:cNvSpPr>
            <a:spLocks noGrp="1"/>
          </p:cNvSpPr>
          <p:nvPr>
            <p:ph type="title"/>
          </p:nvPr>
        </p:nvSpPr>
        <p:spPr/>
        <p:txBody>
          <a:bodyPr>
            <a:normAutofit/>
          </a:bodyPr>
          <a:lstStyle/>
          <a:p>
            <a:r>
              <a:rPr lang="en-US" altLang="zh-CN" dirty="0">
                <a:sym typeface="+mn-ea"/>
              </a:rPr>
              <a:t>Sovereign Key</a:t>
            </a:r>
            <a:endParaRPr lang="zh-CN" altLang="en-US" dirty="0"/>
          </a:p>
        </p:txBody>
      </p:sp>
      <p:sp>
        <p:nvSpPr>
          <p:cNvPr id="3" name="内容占位符 2"/>
          <p:cNvSpPr>
            <a:spLocks noGrp="1"/>
          </p:cNvSpPr>
          <p:nvPr>
            <p:ph idx="1"/>
          </p:nvPr>
        </p:nvSpPr>
        <p:spPr/>
        <p:txBody>
          <a:bodyPr>
            <a:noAutofit/>
          </a:bodyPr>
          <a:lstStyle/>
          <a:p>
            <a:r>
              <a:rPr lang="en-US" altLang="zh-CN" sz="2400" dirty="0">
                <a:sym typeface="+mn-ea"/>
              </a:rPr>
              <a:t>Sovereign Key</a:t>
            </a:r>
            <a:r>
              <a:rPr lang="zh-CN" altLang="en-US" sz="2400" dirty="0">
                <a:sym typeface="+mn-ea"/>
              </a:rPr>
              <a:t>的撤销和重新发布</a:t>
            </a:r>
            <a:endParaRPr lang="zh-CN" altLang="en-US" sz="2400" dirty="0">
              <a:sym typeface="+mn-ea"/>
            </a:endParaRPr>
          </a:p>
          <a:p>
            <a:pPr lvl="1"/>
            <a:r>
              <a:rPr lang="zh-CN" altLang="en-US" sz="1800" dirty="0">
                <a:sym typeface="+mn-ea"/>
              </a:rPr>
              <a:t>撤销时，需要在</a:t>
            </a:r>
            <a:r>
              <a:rPr lang="en-US" altLang="zh-CN" sz="1800" dirty="0">
                <a:sym typeface="+mn-ea"/>
              </a:rPr>
              <a:t>timeline server</a:t>
            </a:r>
            <a:r>
              <a:rPr lang="zh-CN" altLang="en-US" sz="1800" dirty="0">
                <a:sym typeface="+mn-ea"/>
              </a:rPr>
              <a:t>登记一个自签名的证书撤销项</a:t>
            </a:r>
            <a:endParaRPr lang="zh-CN" altLang="en-US" sz="1800" dirty="0">
              <a:sym typeface="+mn-ea"/>
            </a:endParaRPr>
          </a:p>
          <a:p>
            <a:pPr lvl="1"/>
            <a:endParaRPr lang="en-US" altLang="zh-CN" sz="1800" dirty="0">
              <a:sym typeface="+mn-ea"/>
            </a:endParaRPr>
          </a:p>
          <a:p>
            <a:pPr lvl="1"/>
            <a:endParaRPr lang="en-US" altLang="zh-CN" dirty="0">
              <a:sym typeface="+mn-ea"/>
            </a:endParaRPr>
          </a:p>
          <a:p>
            <a:pPr lvl="1"/>
            <a:endParaRPr lang="en-US" altLang="zh-CN" sz="1800" dirty="0">
              <a:sym typeface="+mn-ea"/>
            </a:endParaRPr>
          </a:p>
          <a:p>
            <a:pPr lvl="1"/>
            <a:r>
              <a:rPr lang="zh-CN" altLang="en-US" sz="1800" dirty="0"/>
              <a:t>重新发布</a:t>
            </a:r>
            <a:r>
              <a:rPr lang="en-US" altLang="zh-CN" sz="1800" dirty="0"/>
              <a:t>Sovereign Key</a:t>
            </a:r>
            <a:r>
              <a:rPr lang="zh-CN" altLang="en-US" sz="1800" dirty="0"/>
              <a:t>时，需要首先登记过对应的撤销项，并提供以下的项目</a:t>
            </a:r>
            <a:endParaRPr lang="zh-CN" altLang="en-US" sz="1800" dirty="0"/>
          </a:p>
          <a:p>
            <a:pPr lvl="2"/>
            <a:r>
              <a:rPr lang="zh-CN" altLang="en-US" sz="1600" dirty="0"/>
              <a:t>不需要</a:t>
            </a:r>
            <a:r>
              <a:rPr lang="en-US" altLang="zh-CN" sz="1600" dirty="0"/>
              <a:t>Evidence of Claim</a:t>
            </a:r>
            <a:r>
              <a:rPr lang="zh-CN" altLang="en-US" sz="1600" dirty="0"/>
              <a:t>域</a:t>
            </a:r>
            <a:endParaRPr lang="zh-CN" altLang="en-US" sz="1600" dirty="0"/>
          </a:p>
          <a:p>
            <a:pPr lvl="2"/>
            <a:r>
              <a:rPr lang="zh-CN" altLang="en-US" sz="1600" dirty="0"/>
              <a:t>需要</a:t>
            </a:r>
            <a:r>
              <a:rPr lang="en-US" altLang="zh-CN" sz="1600" dirty="0"/>
              <a:t>Evidence</a:t>
            </a:r>
            <a:r>
              <a:rPr lang="zh-CN" altLang="en-US" sz="1600" dirty="0"/>
              <a:t>域，之前的</a:t>
            </a:r>
            <a:r>
              <a:rPr lang="en-US" altLang="zh-CN" sz="1600" dirty="0">
                <a:sym typeface="+mn-ea"/>
              </a:rPr>
              <a:t>inheriting names</a:t>
            </a:r>
            <a:r>
              <a:rPr lang="zh-CN" altLang="en-US" sz="1600" dirty="0">
                <a:sym typeface="+mn-ea"/>
              </a:rPr>
              <a:t>要使用</a:t>
            </a:r>
            <a:endParaRPr lang="zh-CN" altLang="en-US" sz="1600" dirty="0">
              <a:sym typeface="+mn-ea"/>
            </a:endParaRPr>
          </a:p>
          <a:p>
            <a:pPr marL="685800" lvl="2" indent="0">
              <a:buNone/>
            </a:pPr>
            <a:r>
              <a:rPr lang="en-US" altLang="zh-CN" sz="1600" dirty="0">
                <a:sym typeface="+mn-ea"/>
              </a:rPr>
              <a:t>Sovereign Key</a:t>
            </a:r>
            <a:r>
              <a:rPr lang="zh-CN" altLang="en-US" sz="1600" dirty="0">
                <a:sym typeface="+mn-ea"/>
              </a:rPr>
              <a:t>为它签名</a:t>
            </a:r>
            <a:endParaRPr lang="zh-CN" altLang="en-US" sz="1600" dirty="0">
              <a:sym typeface="+mn-ea"/>
            </a:endParaRPr>
          </a:p>
        </p:txBody>
      </p:sp>
      <p:pic>
        <p:nvPicPr>
          <p:cNvPr id="7" name="图片 6" descr=")TA$BJI~1C{RYLS@C6Z4NA2"/>
          <p:cNvPicPr>
            <a:picLocks noChangeAspect="1"/>
          </p:cNvPicPr>
          <p:nvPr/>
        </p:nvPicPr>
        <p:blipFill>
          <a:blip r:embed="rId2"/>
          <a:stretch>
            <a:fillRect/>
          </a:stretch>
        </p:blipFill>
        <p:spPr>
          <a:xfrm>
            <a:off x="4041851" y="5573389"/>
            <a:ext cx="5102149" cy="147287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Sovereign Key</a:t>
            </a:r>
            <a:endParaRPr lang="zh-CN" altLang="en-US" dirty="0"/>
          </a:p>
        </p:txBody>
      </p:sp>
      <p:sp>
        <p:nvSpPr>
          <p:cNvPr id="3" name="内容占位符 2"/>
          <p:cNvSpPr>
            <a:spLocks noGrp="1"/>
          </p:cNvSpPr>
          <p:nvPr>
            <p:ph idx="1"/>
          </p:nvPr>
        </p:nvSpPr>
        <p:spPr/>
        <p:txBody>
          <a:bodyPr/>
          <a:lstStyle/>
          <a:p>
            <a:r>
              <a:rPr lang="en-US" altLang="zh-CN" dirty="0"/>
              <a:t>TLS</a:t>
            </a:r>
            <a:r>
              <a:rPr lang="zh-CN" altLang="en-US" dirty="0"/>
              <a:t>服务器具有额外的、自己生成的密钥对，</a:t>
            </a:r>
            <a:r>
              <a:rPr lang="en-US" altLang="zh-CN" dirty="0"/>
              <a:t>Sovereign Key</a:t>
            </a:r>
            <a:endParaRPr lang="en-US" altLang="zh-CN" dirty="0"/>
          </a:p>
          <a:p>
            <a:pPr lvl="1"/>
            <a:r>
              <a:rPr lang="zh-CN" altLang="en-US" dirty="0"/>
              <a:t>用于对“自己的证书”的进一步确认</a:t>
            </a:r>
            <a:endParaRPr lang="en-US" altLang="zh-CN" dirty="0"/>
          </a:p>
          <a:p>
            <a:pPr lvl="1"/>
            <a:r>
              <a:rPr lang="en-US" altLang="zh-CN" dirty="0"/>
              <a:t>Sovereign Key</a:t>
            </a:r>
            <a:r>
              <a:rPr lang="zh-CN" altLang="en-US" dirty="0"/>
              <a:t>公开地存储维护在</a:t>
            </a:r>
            <a:r>
              <a:rPr lang="en-US" altLang="zh-CN" dirty="0"/>
              <a:t>timeline server</a:t>
            </a:r>
            <a:r>
              <a:rPr lang="zh-CN" altLang="en-US" dirty="0"/>
              <a:t>上面</a:t>
            </a:r>
            <a:endParaRPr lang="en-US" altLang="zh-CN" dirty="0"/>
          </a:p>
          <a:p>
            <a:r>
              <a:rPr lang="zh-CN" altLang="en-US" dirty="0"/>
              <a:t>虚假证书生效，需要同时攻击</a:t>
            </a:r>
            <a:r>
              <a:rPr lang="en-US" altLang="zh-CN" dirty="0"/>
              <a:t>CA</a:t>
            </a:r>
            <a:r>
              <a:rPr lang="zh-CN" altLang="en-US" dirty="0"/>
              <a:t>、并获得</a:t>
            </a:r>
            <a:r>
              <a:rPr lang="en-US" altLang="zh-CN" dirty="0"/>
              <a:t>Sovereign Key</a:t>
            </a:r>
            <a:r>
              <a:rPr lang="zh-CN" altLang="en-US" dirty="0"/>
              <a:t>的私钥</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Grp="1" noChangeArrowheads="1"/>
          </p:cNvSpPr>
          <p:nvPr>
            <p:ph type="ctrTitle"/>
          </p:nvPr>
        </p:nvSpPr>
        <p:spPr/>
        <p:txBody>
          <a:bodyPr/>
          <a:lstStyle/>
          <a:p>
            <a:r>
              <a:rPr lang="en-US" altLang="zh-CN"/>
              <a:t>End!</a:t>
            </a:r>
            <a:endParaRPr lang="en-US" altLang="zh-CN"/>
          </a:p>
        </p:txBody>
      </p:sp>
      <p:sp>
        <p:nvSpPr>
          <p:cNvPr id="227333" name="Rectangle 5"/>
          <p:cNvSpPr>
            <a:spLocks noGrp="1" noChangeArrowheads="1"/>
          </p:cNvSpPr>
          <p:nvPr>
            <p:ph type="subTitle" idx="1"/>
          </p:nvPr>
        </p:nvSpPr>
        <p:spPr/>
        <p:txBody>
          <a:body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Shamir</a:t>
            </a:r>
            <a:r>
              <a:rPr lang="zh-CN" altLang="en-US" dirty="0"/>
              <a:t>秘密分享方案的过程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22959" y="1845734"/>
                <a:ext cx="7543801" cy="4319570"/>
              </a:xfrm>
            </p:spPr>
            <p:txBody>
              <a:bodyPr>
                <a:normAutofit fontScale="92500" lnSpcReduction="10000"/>
              </a:bodyPr>
              <a:lstStyle/>
              <a:p>
                <a:pPr>
                  <a:lnSpc>
                    <a:spcPct val="120000"/>
                  </a:lnSpc>
                </a:pPr>
                <a:r>
                  <a:rPr lang="zh-CN" altLang="en-US" dirty="0"/>
                  <a:t>对于秘密</a:t>
                </a:r>
                <a:r>
                  <a:rPr lang="en-US" altLang="zh-CN" dirty="0"/>
                  <a:t>s</a:t>
                </a:r>
                <a:r>
                  <a:rPr lang="zh-CN" altLang="en-US" dirty="0"/>
                  <a:t>，构造曲线</a:t>
                </a:r>
                <a:endParaRPr lang="zh-CN" altLang="en-US" dirty="0"/>
              </a:p>
              <a:p>
                <a:pPr lvl="1">
                  <a:lnSpc>
                    <a:spcPct val="120000"/>
                  </a:lnSpc>
                </a:pPr>
                <a14:m>
                  <m:oMath xmlns:m="http://schemas.openxmlformats.org/officeDocument/2006/math">
                    <m:r>
                      <a:rPr lang="en-US" altLang="zh-CN" i="1" dirty="0">
                        <a:latin typeface="Cambria Math" panose="02040503050406030204" pitchFamily="18" charset="0"/>
                      </a:rPr>
                      <m:t>𝐹</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𝑥</m:t>
                        </m:r>
                      </m:e>
                    </m:d>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𝑓</m:t>
                        </m:r>
                      </m:sub>
                    </m:sSub>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𝑓</m:t>
                        </m:r>
                      </m:sup>
                    </m:s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𝑓</m:t>
                        </m:r>
                        <m:r>
                          <a:rPr lang="en-US" altLang="zh-CN" i="1" dirty="0">
                            <a:latin typeface="Cambria Math" panose="02040503050406030204" pitchFamily="18" charset="0"/>
                          </a:rPr>
                          <m:t>−</m:t>
                        </m:r>
                        <m:r>
                          <a:rPr lang="en-US" altLang="zh-CN" i="1" dirty="0">
                            <a:latin typeface="Cambria Math" panose="02040503050406030204" pitchFamily="18" charset="0"/>
                          </a:rPr>
                          <m:t>1</m:t>
                        </m:r>
                      </m:sub>
                    </m:sSub>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𝑥</m:t>
                        </m:r>
                      </m:e>
                      <m:sup>
                        <m:r>
                          <a:rPr lang="en-US" altLang="zh-CN" i="1" dirty="0">
                            <a:latin typeface="Cambria Math" panose="02040503050406030204" pitchFamily="18" charset="0"/>
                          </a:rPr>
                          <m:t>𝑓</m:t>
                        </m:r>
                        <m:r>
                          <a:rPr lang="en-US" altLang="zh-CN" i="1" dirty="0">
                            <a:latin typeface="Cambria Math" panose="02040503050406030204" pitchFamily="18" charset="0"/>
                          </a:rPr>
                          <m:t>−</m:t>
                        </m:r>
                        <m:r>
                          <a:rPr lang="en-US" altLang="zh-CN" i="1" dirty="0">
                            <a:latin typeface="Cambria Math" panose="02040503050406030204" pitchFamily="18" charset="0"/>
                          </a:rPr>
                          <m:t>1</m:t>
                        </m:r>
                      </m:sup>
                    </m:sSup>
                    <m:r>
                      <a:rPr lang="en-US" altLang="zh-CN" i="1" dirty="0">
                        <a:latin typeface="Cambria Math" panose="02040503050406030204" pitchFamily="18" charset="0"/>
                      </a:rPr>
                      <m:t> + … +</m:t>
                    </m:r>
                    <m:r>
                      <a:rPr lang="en-US" altLang="zh-CN" b="0" i="1" dirty="0" smtClean="0">
                        <a:solidFill>
                          <a:srgbClr val="FF0000"/>
                        </a:solidFill>
                        <a:latin typeface="Cambria Math" panose="02040503050406030204" pitchFamily="18" charset="0"/>
                      </a:rPr>
                      <m:t>𝑠</m:t>
                    </m:r>
                  </m:oMath>
                </a14:m>
                <a:endParaRPr lang="en-US" altLang="zh-CN" baseline="-25000" dirty="0">
                  <a:solidFill>
                    <a:srgbClr val="FF0000"/>
                  </a:solidFill>
                </a:endParaRPr>
              </a:p>
              <a:p>
                <a:pPr lvl="2">
                  <a:lnSpc>
                    <a:spcPct val="120000"/>
                  </a:lnSpc>
                </a:pPr>
                <a:r>
                  <a:rPr lang="zh-CN" altLang="en-US" dirty="0"/>
                  <a:t>将常数项</a:t>
                </a:r>
                <a14:m>
                  <m:oMath xmlns:m="http://schemas.openxmlformats.org/officeDocument/2006/math">
                    <m:r>
                      <a:rPr lang="en-US" altLang="zh-CN" i="1" dirty="0" smtClean="0">
                        <a:latin typeface="Cambria Math" panose="02040503050406030204" pitchFamily="18" charset="0"/>
                      </a:rPr>
                      <m:t>𝑎</m:t>
                    </m:r>
                    <m:r>
                      <a:rPr lang="en-US" altLang="zh-CN" i="1" baseline="-25000" dirty="0">
                        <a:latin typeface="Cambria Math" panose="02040503050406030204" pitchFamily="18" charset="0"/>
                      </a:rPr>
                      <m:t>0</m:t>
                    </m:r>
                  </m:oMath>
                </a14:m>
                <a:r>
                  <a:rPr lang="zh-CN" altLang="en-US" dirty="0"/>
                  <a:t>设定为</a:t>
                </a:r>
                <a14:m>
                  <m:oMath xmlns:m="http://schemas.openxmlformats.org/officeDocument/2006/math">
                    <m:r>
                      <a:rPr lang="en-US" altLang="zh-CN" i="1" dirty="0" smtClean="0">
                        <a:latin typeface="Cambria Math" panose="02040503050406030204" pitchFamily="18" charset="0"/>
                      </a:rPr>
                      <m:t>𝑠</m:t>
                    </m:r>
                  </m:oMath>
                </a14:m>
                <a:endParaRPr lang="en-US" altLang="zh-CN" dirty="0"/>
              </a:p>
              <a:p>
                <a:pPr lvl="1">
                  <a:lnSpc>
                    <a:spcPct val="120000"/>
                  </a:lnSpc>
                </a:pPr>
                <a:r>
                  <a:rPr lang="zh-CN" altLang="en-US" dirty="0"/>
                  <a:t>每一个参与者得到曲线上的不同坐标点</a:t>
                </a:r>
                <a:endParaRPr lang="zh-CN" altLang="en-US" dirty="0"/>
              </a:p>
              <a:p>
                <a:pPr lvl="2">
                  <a:lnSpc>
                    <a:spcPct val="120000"/>
                  </a:lnSpc>
                </a:pPr>
                <a:r>
                  <a:rPr lang="zh-CN" altLang="en-US" dirty="0"/>
                  <a:t>如</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 </m:t>
                    </m:r>
                    <m:r>
                      <a:rPr lang="en-US" altLang="zh-CN" i="1" dirty="0">
                        <a:latin typeface="Cambria Math" panose="02040503050406030204" pitchFamily="18" charset="0"/>
                      </a:rPr>
                      <m:t>𝐹</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oMath>
                </a14:m>
                <a:r>
                  <a:rPr lang="zh-CN" altLang="en-US" dirty="0"/>
                  <a:t>，</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 </m:t>
                    </m:r>
                    <m:r>
                      <a:rPr lang="en-US" altLang="zh-CN" i="1" dirty="0" smtClean="0">
                        <a:latin typeface="Cambria Math" panose="02040503050406030204" pitchFamily="18" charset="0"/>
                        <a:ea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 </m:t>
                    </m:r>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 </m:t>
                    </m:r>
                    <m:r>
                      <a:rPr lang="en-US" altLang="zh-CN" i="1" dirty="0">
                        <a:latin typeface="Cambria Math" panose="02040503050406030204" pitchFamily="18" charset="0"/>
                      </a:rPr>
                      <m:t>𝑛</m:t>
                    </m:r>
                  </m:oMath>
                </a14:m>
                <a:endParaRPr lang="en-US" altLang="zh-CN" dirty="0"/>
              </a:p>
              <a:p>
                <a:pPr lvl="2">
                  <a:lnSpc>
                    <a:spcPct val="120000"/>
                  </a:lnSpc>
                </a:pPr>
                <a:r>
                  <a:rPr lang="zh-CN" altLang="en-US" dirty="0"/>
                  <a:t>也可以使用公开的、互不相等的任意</a:t>
                </a:r>
                <a14:m>
                  <m:oMath xmlns:m="http://schemas.openxmlformats.org/officeDocument/2006/math">
                    <m:r>
                      <a:rPr lang="en-US" altLang="zh-CN" i="1" dirty="0" smtClean="0">
                        <a:latin typeface="Cambria Math" panose="02040503050406030204" pitchFamily="18" charset="0"/>
                      </a:rPr>
                      <m:t>𝑖</m:t>
                    </m:r>
                  </m:oMath>
                </a14:m>
                <a:endParaRPr lang="en-US" altLang="zh-CN" dirty="0"/>
              </a:p>
              <a:p>
                <a:pPr>
                  <a:lnSpc>
                    <a:spcPct val="120000"/>
                  </a:lnSpc>
                </a:pPr>
                <a:r>
                  <a:rPr lang="zh-CN" altLang="en-US" dirty="0"/>
                  <a:t>恢复时，从任意</a:t>
                </a:r>
                <a14:m>
                  <m:oMath xmlns:m="http://schemas.openxmlformats.org/officeDocument/2006/math">
                    <m:r>
                      <a:rPr lang="en-US" altLang="zh-CN" dirty="0">
                        <a:latin typeface="Cambria Math" panose="02040503050406030204" pitchFamily="18" charset="0"/>
                      </a:rPr>
                      <m:t>𝑓</m:t>
                    </m:r>
                    <m:r>
                      <a:rPr lang="en-US" altLang="zh-CN" dirty="0">
                        <a:latin typeface="Cambria Math" panose="02040503050406030204" pitchFamily="18" charset="0"/>
                      </a:rPr>
                      <m:t>+</m:t>
                    </m:r>
                    <m:r>
                      <a:rPr lang="en-US" altLang="zh-CN" dirty="0">
                        <a:latin typeface="Cambria Math" panose="02040503050406030204" pitchFamily="18" charset="0"/>
                      </a:rPr>
                      <m:t>1</m:t>
                    </m:r>
                  </m:oMath>
                </a14:m>
                <a:r>
                  <a:rPr lang="zh-CN" altLang="en-US" dirty="0"/>
                  <a:t>个点坐标，可以</a:t>
                </a:r>
                <a:endParaRPr lang="zh-CN" altLang="en-US" dirty="0"/>
              </a:p>
              <a:p>
                <a:pPr lvl="1">
                  <a:lnSpc>
                    <a:spcPct val="120000"/>
                  </a:lnSpc>
                </a:pPr>
                <a:r>
                  <a:rPr lang="zh-CN" altLang="en-US" dirty="0"/>
                  <a:t>恢复得到完整的曲线</a:t>
                </a:r>
                <a:endParaRPr lang="zh-CN" altLang="en-US" dirty="0"/>
              </a:p>
              <a:p>
                <a:pPr lvl="1">
                  <a:lnSpc>
                    <a:spcPct val="120000"/>
                  </a:lnSpc>
                </a:pPr>
                <a:r>
                  <a:rPr lang="zh-CN" altLang="en-US" dirty="0"/>
                  <a:t>自然也可得到常数项</a:t>
                </a:r>
                <a14:m>
                  <m:oMath xmlns:m="http://schemas.openxmlformats.org/officeDocument/2006/math">
                    <m:r>
                      <a:rPr lang="en-US" altLang="zh-CN" i="1" dirty="0" smtClean="0">
                        <a:latin typeface="Cambria Math" panose="02040503050406030204" pitchFamily="18" charset="0"/>
                      </a:rPr>
                      <m:t>𝑎</m:t>
                    </m:r>
                    <m:r>
                      <a:rPr lang="en-US" altLang="zh-CN" i="1" baseline="-25000" dirty="0" smtClean="0">
                        <a:latin typeface="Cambria Math" panose="02040503050406030204" pitchFamily="18" charset="0"/>
                      </a:rPr>
                      <m:t>0</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𝑠</m:t>
                    </m:r>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822959" y="1845734"/>
                <a:ext cx="7543801" cy="4319570"/>
              </a:xfrm>
              <a:blipFill rotWithShape="1">
                <a:blip r:embed="rId1"/>
                <a:stretch>
                  <a:fillRect l="-8" t="-10" b="-320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a:t>实际使用</a:t>
            </a:r>
            <a:endParaRPr lang="zh-CN" altLang="en-US"/>
          </a:p>
        </p:txBody>
      </p:sp>
      <mc:AlternateContent xmlns:mc="http://schemas.openxmlformats.org/markup-compatibility/2006">
        <mc:Choice xmlns:a14="http://schemas.microsoft.com/office/drawing/2010/main" Requires="a14">
          <p:sp>
            <p:nvSpPr>
              <p:cNvPr id="55299" name="Rectangle 3"/>
              <p:cNvSpPr>
                <a:spLocks noGrp="1" noChangeArrowheads="1"/>
              </p:cNvSpPr>
              <p:nvPr>
                <p:ph type="body" idx="1"/>
              </p:nvPr>
            </p:nvSpPr>
            <p:spPr/>
            <p:txBody>
              <a:bodyPr/>
              <a:lstStyle/>
              <a:p>
                <a:r>
                  <a:rPr lang="zh-CN" altLang="en-US" dirty="0"/>
                  <a:t>存在常数项的快速计算公式，如下图</a:t>
                </a:r>
                <a:endParaRPr lang="zh-CN" altLang="en-US" dirty="0"/>
              </a:p>
              <a:p>
                <a:pPr lvl="1"/>
                <a:r>
                  <a:rPr lang="en-US" altLang="zh-CN" dirty="0"/>
                  <a:t>LaGrange</a:t>
                </a:r>
                <a:r>
                  <a:rPr lang="zh-CN" altLang="en-US" dirty="0"/>
                  <a:t>插值公式</a:t>
                </a:r>
                <a:endParaRPr lang="zh-CN" altLang="en-US" dirty="0"/>
              </a:p>
              <a:p>
                <a:r>
                  <a:rPr lang="zh-CN" altLang="en-US" dirty="0"/>
                  <a:t>实际使用中，上述过程在素域</a:t>
                </a:r>
                <a14:m>
                  <m:oMath xmlns:m="http://schemas.openxmlformats.org/officeDocument/2006/math">
                    <m:r>
                      <a:rPr lang="en-US" altLang="zh-CN" i="1" dirty="0" smtClean="0">
                        <a:latin typeface="Cambria Math" panose="02040503050406030204" pitchFamily="18" charset="0"/>
                      </a:rPr>
                      <m:t>𝐹</m:t>
                    </m:r>
                    <m:r>
                      <a:rPr lang="en-US" altLang="zh-CN" i="1" baseline="-25000" dirty="0" err="1">
                        <a:latin typeface="Cambria Math" panose="02040503050406030204" pitchFamily="18" charset="0"/>
                      </a:rPr>
                      <m:t>𝑝</m:t>
                    </m:r>
                  </m:oMath>
                </a14:m>
                <a:r>
                  <a:rPr lang="zh-CN" altLang="en-US" dirty="0"/>
                  <a:t>上进行</a:t>
                </a:r>
                <a:endParaRPr lang="zh-CN" altLang="en-US" dirty="0"/>
              </a:p>
              <a:p>
                <a:pPr lvl="1"/>
                <a:r>
                  <a:rPr lang="zh-CN" altLang="en-US" dirty="0"/>
                  <a:t>计算是</a:t>
                </a:r>
                <a14:m>
                  <m:oMath xmlns:m="http://schemas.openxmlformats.org/officeDocument/2006/math">
                    <m:r>
                      <a:rPr lang="en-US" altLang="zh-CN" i="1" dirty="0" smtClean="0">
                        <a:latin typeface="Cambria Math" panose="02040503050406030204" pitchFamily="18" charset="0"/>
                      </a:rPr>
                      <m:t>𝑚𝑜𝑑</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oMath>
                </a14:m>
                <a:r>
                  <a:rPr lang="zh-CN" altLang="en-US" dirty="0"/>
                  <a:t>等式</a:t>
                </a:r>
                <a:endParaRPr lang="zh-CN" altLang="en-US" dirty="0"/>
              </a:p>
              <a:p>
                <a:pPr lvl="1"/>
                <a:r>
                  <a:rPr lang="zh-CN" altLang="en-US" dirty="0"/>
                  <a:t>子秘密数据定长</a:t>
                </a:r>
                <a:endParaRPr lang="zh-CN" altLang="en-US" dirty="0"/>
              </a:p>
            </p:txBody>
          </p:sp>
        </mc:Choice>
        <mc:Fallback>
          <p:sp>
            <p:nvSpPr>
              <p:cNvPr id="55299" name="Rectangle 3"/>
              <p:cNvSpPr>
                <a:spLocks noRot="1" noChangeAspect="1" noMove="1" noResize="1" noEditPoints="1" noAdjustHandles="1" noChangeArrowheads="1" noChangeShapeType="1" noTextEdit="1"/>
              </p:cNvSpPr>
              <p:nvPr>
                <p:ph type="body" idx="1"/>
              </p:nvPr>
            </p:nvSpPr>
            <p:spPr>
              <a:blipFill rotWithShape="1">
                <a:blip r:embed="rId1"/>
                <a:stretch>
                  <a:fillRect l="-8" t="-11" b="11"/>
                </a:stretch>
              </a:blipFill>
            </p:spPr>
            <p:txBody>
              <a:bodyPr/>
              <a:lstStyle/>
              <a:p>
                <a:r>
                  <a:rPr lang="zh-CN" altLang="en-US">
                    <a:noFill/>
                  </a:rPr>
                  <a:t> </a:t>
                </a:r>
              </a:p>
            </p:txBody>
          </p:sp>
        </mc:Fallback>
      </mc:AlternateContent>
      <p:pic>
        <p:nvPicPr>
          <p:cNvPr id="55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4419601"/>
            <a:ext cx="4968552" cy="1276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入侵容忍</a:t>
            </a:r>
            <a:r>
              <a:rPr lang="en-US" altLang="zh-CN" dirty="0"/>
              <a:t>CA</a:t>
            </a:r>
            <a:r>
              <a:rPr lang="zh-CN" altLang="en-US" dirty="0"/>
              <a:t>系统方案</a:t>
            </a:r>
            <a:endParaRPr lang="zh-CN" altLang="en-US" dirty="0"/>
          </a:p>
        </p:txBody>
      </p:sp>
      <p:sp>
        <p:nvSpPr>
          <p:cNvPr id="3" name="内容占位符 2"/>
          <p:cNvSpPr>
            <a:spLocks noGrp="1"/>
          </p:cNvSpPr>
          <p:nvPr>
            <p:ph idx="1"/>
          </p:nvPr>
        </p:nvSpPr>
        <p:spPr>
          <a:xfrm>
            <a:off x="822959" y="1845734"/>
            <a:ext cx="7543801" cy="4614052"/>
          </a:xfrm>
        </p:spPr>
        <p:txBody>
          <a:bodyPr>
            <a:normAutofit/>
          </a:bodyPr>
          <a:lstStyle/>
          <a:p>
            <a:r>
              <a:rPr lang="en-US" altLang="zh-CN" dirty="0"/>
              <a:t>ITTC</a:t>
            </a:r>
            <a:endParaRPr lang="en-US" altLang="zh-CN" dirty="0"/>
          </a:p>
          <a:p>
            <a:pPr lvl="1"/>
            <a:r>
              <a:rPr lang="en-US" altLang="zh-CN" dirty="0"/>
              <a:t>Stanford</a:t>
            </a:r>
            <a:r>
              <a:rPr lang="zh-CN" altLang="en-US" dirty="0"/>
              <a:t>大学</a:t>
            </a:r>
            <a:r>
              <a:rPr lang="en-US" altLang="zh-CN" dirty="0"/>
              <a:t>Dan Boneh</a:t>
            </a:r>
            <a:endParaRPr lang="en-US" altLang="zh-CN" dirty="0"/>
          </a:p>
          <a:p>
            <a:pPr lvl="1"/>
            <a:r>
              <a:rPr lang="zh-CN" altLang="en-US" dirty="0"/>
              <a:t>更多从</a:t>
            </a:r>
            <a:r>
              <a:rPr lang="en-US" altLang="zh-CN" dirty="0"/>
              <a:t>Confidentiality</a:t>
            </a:r>
            <a:r>
              <a:rPr lang="zh-CN" altLang="en-US" dirty="0"/>
              <a:t>出发</a:t>
            </a:r>
            <a:endParaRPr lang="en-US" altLang="zh-CN" dirty="0"/>
          </a:p>
          <a:p>
            <a:pPr lvl="1"/>
            <a:r>
              <a:rPr lang="zh-CN" altLang="en-US" dirty="0"/>
              <a:t>传统网络</a:t>
            </a:r>
            <a:endParaRPr lang="en-US" altLang="zh-CN" dirty="0"/>
          </a:p>
          <a:p>
            <a:pPr lvl="1"/>
            <a:endParaRPr lang="en-US" altLang="zh-CN" dirty="0"/>
          </a:p>
          <a:p>
            <a:r>
              <a:rPr lang="en-US" altLang="zh-CN" dirty="0"/>
              <a:t>ICNP 2001</a:t>
            </a:r>
            <a:r>
              <a:rPr lang="zh-CN" altLang="en-US" dirty="0"/>
              <a:t>方案</a:t>
            </a:r>
            <a:endParaRPr lang="en-US" altLang="zh-CN" dirty="0"/>
          </a:p>
          <a:p>
            <a:pPr lvl="1"/>
            <a:r>
              <a:rPr lang="en-US" altLang="zh-CN" dirty="0"/>
              <a:t>UCLA</a:t>
            </a:r>
            <a:r>
              <a:rPr lang="zh-CN" altLang="en-US" dirty="0"/>
              <a:t>大学</a:t>
            </a:r>
            <a:endParaRPr lang="en-US" altLang="zh-CN" dirty="0"/>
          </a:p>
          <a:p>
            <a:pPr lvl="1"/>
            <a:r>
              <a:rPr lang="zh-CN" altLang="en-US" dirty="0"/>
              <a:t>更多从</a:t>
            </a:r>
            <a:r>
              <a:rPr lang="en-US" altLang="zh-CN" dirty="0"/>
              <a:t>Availability</a:t>
            </a:r>
            <a:r>
              <a:rPr lang="zh-CN" altLang="en-US" dirty="0"/>
              <a:t>出发</a:t>
            </a:r>
            <a:endParaRPr lang="en-US" altLang="zh-CN" dirty="0"/>
          </a:p>
          <a:p>
            <a:pPr lvl="1"/>
            <a:r>
              <a:rPr lang="zh-CN" altLang="en-US" dirty="0"/>
              <a:t>移动网络</a:t>
            </a:r>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ITTC</a:t>
            </a:r>
            <a:r>
              <a:rPr lang="zh-CN" altLang="en-US" dirty="0"/>
              <a:t>方案</a:t>
            </a:r>
            <a:endParaRPr lang="zh-CN" altLang="en-US" dirty="0"/>
          </a:p>
        </p:txBody>
      </p:sp>
      <p:sp>
        <p:nvSpPr>
          <p:cNvPr id="3" name="内容占位符 2"/>
          <p:cNvSpPr>
            <a:spLocks noGrp="1"/>
          </p:cNvSpPr>
          <p:nvPr>
            <p:ph idx="1"/>
          </p:nvPr>
        </p:nvSpPr>
        <p:spPr/>
        <p:txBody>
          <a:bodyPr/>
          <a:lstStyle/>
          <a:p>
            <a:r>
              <a:rPr lang="en-US" altLang="zh-CN" dirty="0"/>
              <a:t>T. Wu, M. Malkin, and D. Boneh, “Building Intrusion Tolerant Applications”, USENIX Security Symposium, 1999.</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43000" y="457200"/>
            <a:ext cx="7772400" cy="1143000"/>
          </a:xfrm>
        </p:spPr>
        <p:txBody>
          <a:bodyPr/>
          <a:lstStyle/>
          <a:p>
            <a:r>
              <a:rPr lang="en-US" altLang="zh-CN">
                <a:latin typeface="楷体_GB2312" pitchFamily="50" charset="-122"/>
                <a:ea typeface="楷体_GB2312" pitchFamily="50" charset="-122"/>
              </a:rPr>
              <a:t>ITTC</a:t>
            </a:r>
            <a:r>
              <a:rPr lang="zh-CN" altLang="en-US">
                <a:latin typeface="楷体_GB2312" pitchFamily="50" charset="-122"/>
                <a:ea typeface="楷体_GB2312" pitchFamily="50" charset="-122"/>
              </a:rPr>
              <a:t>项目方案</a:t>
            </a:r>
            <a:endParaRPr lang="zh-CN" altLang="en-US">
              <a:latin typeface="楷体_GB2312" pitchFamily="50" charset="-122"/>
              <a:ea typeface="楷体_GB2312" pitchFamily="50" charset="-122"/>
            </a:endParaRPr>
          </a:p>
        </p:txBody>
      </p:sp>
      <p:graphicFrame>
        <p:nvGraphicFramePr>
          <p:cNvPr id="26629" name="Object 5"/>
          <p:cNvGraphicFramePr>
            <a:graphicFrameLocks noGrp="1" noChangeAspect="1"/>
          </p:cNvGraphicFramePr>
          <p:nvPr>
            <p:ph type="body" idx="1"/>
          </p:nvPr>
        </p:nvGraphicFramePr>
        <p:xfrm>
          <a:off x="762000" y="1600200"/>
          <a:ext cx="7772400" cy="4038600"/>
        </p:xfrm>
        <a:graphic>
          <a:graphicData uri="http://schemas.openxmlformats.org/presentationml/2006/ole">
            <mc:AlternateContent xmlns:mc="http://schemas.openxmlformats.org/markup-compatibility/2006">
              <mc:Choice xmlns:v="urn:schemas-microsoft-com:vml" Requires="v">
                <p:oleObj spid="_x0000_s707602" name="位图图像" r:id="rId1" imgW="9001125" imgH="3724275" progId="PBrush">
                  <p:embed/>
                </p:oleObj>
              </mc:Choice>
              <mc:Fallback>
                <p:oleObj name="位图图像" r:id="rId1" imgW="9001125" imgH="3724275" progId="PBrush">
                  <p:embed/>
                  <p:pic>
                    <p:nvPicPr>
                      <p:cNvPr id="0" name="Picture 7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772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a:latin typeface="楷体_GB2312" pitchFamily="50" charset="-122"/>
                <a:ea typeface="楷体_GB2312" pitchFamily="50" charset="-122"/>
              </a:rPr>
              <a:t>ITTC</a:t>
            </a:r>
            <a:r>
              <a:rPr lang="zh-CN" altLang="en-US">
                <a:latin typeface="楷体_GB2312" pitchFamily="50" charset="-122"/>
                <a:ea typeface="楷体_GB2312" pitchFamily="50" charset="-122"/>
              </a:rPr>
              <a:t>的密钥分配方案</a:t>
            </a:r>
            <a:endParaRPr lang="zh-CN" altLang="en-US">
              <a:latin typeface="楷体_GB2312" pitchFamily="50" charset="-122"/>
              <a:ea typeface="楷体_GB2312" pitchFamily="50" charset="-122"/>
            </a:endParaRPr>
          </a:p>
        </p:txBody>
      </p:sp>
      <mc:AlternateContent xmlns:mc="http://schemas.openxmlformats.org/markup-compatibility/2006">
        <mc:Choice xmlns:a14="http://schemas.microsoft.com/office/drawing/2010/main" Requires="a14">
          <p:sp>
            <p:nvSpPr>
              <p:cNvPr id="19459" name="Rectangle 3"/>
              <p:cNvSpPr>
                <a:spLocks noGrp="1" noChangeArrowheads="1"/>
              </p:cNvSpPr>
              <p:nvPr>
                <p:ph type="body" idx="1"/>
              </p:nvPr>
            </p:nvSpPr>
            <p:spPr>
              <a:xfrm>
                <a:off x="822959" y="2060848"/>
                <a:ext cx="7543801" cy="4023360"/>
              </a:xfrm>
            </p:spPr>
            <p:txBody>
              <a:bodyPr>
                <a:normAutofit fontScale="92500" lnSpcReduction="20000"/>
              </a:bodyPr>
              <a:lstStyle/>
              <a:p>
                <a:pPr>
                  <a:buFontTx/>
                  <a:buNone/>
                </a:pPr>
                <a:r>
                  <a:rPr lang="en-US" altLang="zh-CN" sz="2800" dirty="0"/>
                  <a:t>  </a:t>
                </a:r>
                <a:endParaRPr lang="en-US" altLang="zh-CN" sz="2800" dirty="0"/>
              </a:p>
              <a:p>
                <a:pPr>
                  <a:buFontTx/>
                  <a:buNone/>
                </a:pPr>
                <a:endParaRPr lang="en-US" altLang="zh-CN" sz="2800" dirty="0"/>
              </a:p>
              <a:p>
                <a:pPr>
                  <a:buFontTx/>
                  <a:buNone/>
                </a:pPr>
                <a:r>
                  <a:rPr lang="en-US" altLang="zh-CN" sz="2800" dirty="0"/>
                  <a:t>    </a:t>
                </a:r>
                <a:r>
                  <a:rPr lang="zh-CN" altLang="en-US" sz="2800" dirty="0">
                    <a:latin typeface="楷体_GB2312" pitchFamily="50" charset="-122"/>
                    <a:ea typeface="楷体_GB2312" pitchFamily="50" charset="-122"/>
                  </a:rPr>
                  <a:t>通过多组</a:t>
                </a:r>
                <a14:m>
                  <m:oMath xmlns:m="http://schemas.openxmlformats.org/officeDocument/2006/math">
                    <m:r>
                      <a:rPr lang="en-US" altLang="zh-CN" sz="2800" i="1" dirty="0" smtClean="0">
                        <a:latin typeface="Cambria Math" panose="02040503050406030204" pitchFamily="18" charset="0"/>
                        <a:ea typeface="楷体_GB2312" pitchFamily="50" charset="-122"/>
                      </a:rPr>
                      <m:t>𝑑</m:t>
                    </m:r>
                    <m:r>
                      <a:rPr lang="en-US" altLang="zh-CN" sz="2800" i="1" baseline="-30000" dirty="0">
                        <a:latin typeface="Cambria Math" panose="02040503050406030204" pitchFamily="18" charset="0"/>
                        <a:ea typeface="楷体_GB2312" pitchFamily="50" charset="-122"/>
                      </a:rPr>
                      <m:t>𝑖</m:t>
                    </m:r>
                  </m:oMath>
                </a14:m>
                <a:r>
                  <a:rPr lang="zh-CN" altLang="en-US" sz="2800" dirty="0">
                    <a:latin typeface="楷体_GB2312" pitchFamily="50" charset="-122"/>
                    <a:ea typeface="楷体_GB2312" pitchFamily="50" charset="-122"/>
                  </a:rPr>
                  <a:t>来产生冗余配置，</a:t>
                </a:r>
                <a:r>
                  <a:rPr lang="zh-CN" altLang="en-US" dirty="0">
                    <a:latin typeface="楷体_GB2312" pitchFamily="50" charset="-122"/>
                    <a:ea typeface="楷体_GB2312" pitchFamily="50" charset="-122"/>
                  </a:rPr>
                  <a:t>我们称为“子密钥”或者“部分密钥”</a:t>
                </a:r>
                <a:endParaRPr lang="zh-CN" altLang="en-US" sz="2800" dirty="0">
                  <a:latin typeface="楷体_GB2312" pitchFamily="50" charset="-122"/>
                  <a:ea typeface="楷体_GB2312" pitchFamily="50" charset="-122"/>
                </a:endParaRPr>
              </a:p>
              <a:p>
                <a:pPr algn="just">
                  <a:buFontTx/>
                  <a:buNone/>
                </a:pPr>
                <a:r>
                  <a:rPr lang="zh-CN" altLang="en-US" sz="2800" dirty="0">
                    <a:latin typeface="楷体_GB2312" pitchFamily="50" charset="-122"/>
                    <a:ea typeface="楷体_GB2312" pitchFamily="50" charset="-122"/>
                  </a:rPr>
                  <a:t>  第一组：</a:t>
                </a:r>
                <a14:m>
                  <m:oMath xmlns:m="http://schemas.openxmlformats.org/officeDocument/2006/math">
                    <m:r>
                      <a:rPr lang="en-US" altLang="zh-CN" sz="2800" i="1" dirty="0" smtClean="0">
                        <a:latin typeface="Cambria Math" panose="02040503050406030204" pitchFamily="18" charset="0"/>
                        <a:ea typeface="楷体_GB2312" pitchFamily="50" charset="-122"/>
                      </a:rPr>
                      <m:t>𝑑</m:t>
                    </m:r>
                    <m:r>
                      <a:rPr lang="en-US" altLang="zh-CN" sz="2800" i="1" dirty="0" smtClean="0">
                        <a:latin typeface="Cambria Math" panose="02040503050406030204" pitchFamily="18" charset="0"/>
                        <a:ea typeface="楷体_GB2312" pitchFamily="50" charset="-122"/>
                      </a:rPr>
                      <m:t>=</m:t>
                    </m:r>
                    <m:r>
                      <a:rPr lang="en-US" altLang="zh-CN" sz="2800" i="1" dirty="0" smtClean="0">
                        <a:latin typeface="Cambria Math" panose="02040503050406030204" pitchFamily="18" charset="0"/>
                        <a:ea typeface="楷体_GB2312" pitchFamily="50" charset="-122"/>
                      </a:rPr>
                      <m:t>𝑑</m:t>
                    </m:r>
                    <m:r>
                      <a:rPr lang="en-US" altLang="zh-CN" sz="2800" i="1" baseline="-30000" dirty="0" smtClean="0">
                        <a:latin typeface="Cambria Math" panose="02040503050406030204" pitchFamily="18" charset="0"/>
                        <a:ea typeface="楷体_GB2312" pitchFamily="50" charset="-122"/>
                      </a:rPr>
                      <m:t>11</m:t>
                    </m:r>
                    <m:r>
                      <a:rPr lang="en-US" altLang="zh-CN" sz="2800" i="1" dirty="0" smtClean="0">
                        <a:latin typeface="Cambria Math" panose="02040503050406030204" pitchFamily="18" charset="0"/>
                        <a:ea typeface="楷体_GB2312" pitchFamily="50" charset="-122"/>
                      </a:rPr>
                      <m:t>+</m:t>
                    </m:r>
                    <m:r>
                      <a:rPr lang="en-US" altLang="zh-CN" sz="2800" i="1" dirty="0" smtClean="0">
                        <a:latin typeface="Cambria Math" panose="02040503050406030204" pitchFamily="18" charset="0"/>
                        <a:ea typeface="楷体_GB2312" pitchFamily="50" charset="-122"/>
                      </a:rPr>
                      <m:t>𝑑</m:t>
                    </m:r>
                    <m:r>
                      <a:rPr lang="en-US" altLang="zh-CN" sz="2800" i="1" baseline="-30000" dirty="0" smtClean="0">
                        <a:latin typeface="Cambria Math" panose="02040503050406030204" pitchFamily="18" charset="0"/>
                        <a:ea typeface="楷体_GB2312" pitchFamily="50" charset="-122"/>
                      </a:rPr>
                      <m:t>12</m:t>
                    </m:r>
                    <m:r>
                      <a:rPr lang="en-US" altLang="zh-CN" i="1" dirty="0" smtClean="0">
                        <a:latin typeface="Cambria Math" panose="02040503050406030204" pitchFamily="18" charset="0"/>
                        <a:ea typeface="楷体_GB2312" pitchFamily="50" charset="-122"/>
                      </a:rPr>
                      <m:t>+</m:t>
                    </m:r>
                    <m:r>
                      <a:rPr lang="en-US" altLang="zh-CN" i="1" dirty="0" smtClean="0">
                        <a:latin typeface="Cambria Math" panose="02040503050406030204" pitchFamily="18" charset="0"/>
                        <a:ea typeface="楷体_GB2312" pitchFamily="50" charset="-122"/>
                      </a:rPr>
                      <m:t>𝑑</m:t>
                    </m:r>
                    <m:r>
                      <a:rPr lang="en-US" altLang="zh-CN" i="1" baseline="-30000" dirty="0" smtClean="0">
                        <a:latin typeface="Cambria Math" panose="02040503050406030204" pitchFamily="18" charset="0"/>
                        <a:ea typeface="楷体_GB2312" pitchFamily="50" charset="-122"/>
                      </a:rPr>
                      <m:t>13</m:t>
                    </m:r>
                  </m:oMath>
                </a14:m>
                <a:r>
                  <a:rPr lang="zh-CN" altLang="en-US" sz="2800" dirty="0">
                    <a:latin typeface="楷体_GB2312" pitchFamily="50" charset="-122"/>
                    <a:ea typeface="楷体_GB2312" pitchFamily="50" charset="-122"/>
                  </a:rPr>
                  <a:t>；</a:t>
                </a:r>
                <a:endParaRPr lang="zh-CN" altLang="en-US" sz="2800" dirty="0">
                  <a:latin typeface="楷体_GB2312" pitchFamily="50" charset="-122"/>
                  <a:ea typeface="楷体_GB2312" pitchFamily="50" charset="-122"/>
                </a:endParaRPr>
              </a:p>
              <a:p>
                <a:pPr algn="just">
                  <a:buFontTx/>
                  <a:buNone/>
                </a:pPr>
                <a:r>
                  <a:rPr lang="zh-CN" altLang="en-US" sz="2800" dirty="0">
                    <a:latin typeface="楷体_GB2312" pitchFamily="50" charset="-122"/>
                    <a:ea typeface="楷体_GB2312" pitchFamily="50" charset="-122"/>
                  </a:rPr>
                  <a:t>  第二组：</a:t>
                </a:r>
                <a14:m>
                  <m:oMath xmlns:m="http://schemas.openxmlformats.org/officeDocument/2006/math">
                    <m:r>
                      <a:rPr lang="en-US" altLang="zh-CN" sz="2800" i="1" dirty="0" smtClean="0">
                        <a:latin typeface="Cambria Math" panose="02040503050406030204" pitchFamily="18" charset="0"/>
                        <a:ea typeface="楷体_GB2312" pitchFamily="50" charset="-122"/>
                      </a:rPr>
                      <m:t>𝑑</m:t>
                    </m:r>
                    <m:r>
                      <a:rPr lang="en-US" altLang="zh-CN" sz="2800" i="1" dirty="0" smtClean="0">
                        <a:latin typeface="Cambria Math" panose="02040503050406030204" pitchFamily="18" charset="0"/>
                        <a:ea typeface="楷体_GB2312" pitchFamily="50" charset="-122"/>
                      </a:rPr>
                      <m:t>=</m:t>
                    </m:r>
                    <m:r>
                      <a:rPr lang="en-US" altLang="zh-CN" sz="2800" i="1" dirty="0" smtClean="0">
                        <a:latin typeface="Cambria Math" panose="02040503050406030204" pitchFamily="18" charset="0"/>
                        <a:ea typeface="楷体_GB2312" pitchFamily="50" charset="-122"/>
                      </a:rPr>
                      <m:t>𝑑</m:t>
                    </m:r>
                    <m:r>
                      <a:rPr lang="en-US" altLang="zh-CN" sz="2800" i="1" baseline="-30000" dirty="0" smtClean="0">
                        <a:latin typeface="Cambria Math" panose="02040503050406030204" pitchFamily="18" charset="0"/>
                        <a:ea typeface="楷体_GB2312" pitchFamily="50" charset="-122"/>
                      </a:rPr>
                      <m:t>21</m:t>
                    </m:r>
                    <m:r>
                      <a:rPr lang="en-US" altLang="zh-CN" sz="2800" i="1" dirty="0" smtClean="0">
                        <a:latin typeface="Cambria Math" panose="02040503050406030204" pitchFamily="18" charset="0"/>
                        <a:ea typeface="楷体_GB2312" pitchFamily="50" charset="-122"/>
                      </a:rPr>
                      <m:t>+</m:t>
                    </m:r>
                    <m:r>
                      <a:rPr lang="en-US" altLang="zh-CN" sz="2800" i="1" dirty="0" smtClean="0">
                        <a:latin typeface="Cambria Math" panose="02040503050406030204" pitchFamily="18" charset="0"/>
                        <a:ea typeface="楷体_GB2312" pitchFamily="50" charset="-122"/>
                      </a:rPr>
                      <m:t>𝑑</m:t>
                    </m:r>
                    <m:r>
                      <a:rPr lang="en-US" altLang="zh-CN" sz="2800" i="1" baseline="-30000" dirty="0" smtClean="0">
                        <a:latin typeface="Cambria Math" panose="02040503050406030204" pitchFamily="18" charset="0"/>
                        <a:ea typeface="楷体_GB2312" pitchFamily="50" charset="-122"/>
                      </a:rPr>
                      <m:t>22</m:t>
                    </m:r>
                    <m:r>
                      <a:rPr lang="en-US" altLang="zh-CN" i="1" dirty="0" smtClean="0">
                        <a:latin typeface="Cambria Math" panose="02040503050406030204" pitchFamily="18" charset="0"/>
                        <a:ea typeface="楷体_GB2312" pitchFamily="50" charset="-122"/>
                      </a:rPr>
                      <m:t>+</m:t>
                    </m:r>
                    <m:r>
                      <a:rPr lang="en-US" altLang="zh-CN" i="1" dirty="0" smtClean="0">
                        <a:latin typeface="Cambria Math" panose="02040503050406030204" pitchFamily="18" charset="0"/>
                        <a:ea typeface="楷体_GB2312" pitchFamily="50" charset="-122"/>
                      </a:rPr>
                      <m:t>𝑑</m:t>
                    </m:r>
                    <m:r>
                      <a:rPr lang="en-US" altLang="zh-CN" i="1" baseline="-30000" dirty="0" smtClean="0">
                        <a:latin typeface="Cambria Math" panose="02040503050406030204" pitchFamily="18" charset="0"/>
                        <a:ea typeface="楷体_GB2312" pitchFamily="50" charset="-122"/>
                      </a:rPr>
                      <m:t>23</m:t>
                    </m:r>
                  </m:oMath>
                </a14:m>
                <a:r>
                  <a:rPr lang="zh-CN" altLang="en-US" sz="2800" dirty="0">
                    <a:latin typeface="楷体_GB2312" pitchFamily="50" charset="-122"/>
                    <a:ea typeface="楷体_GB2312" pitchFamily="50" charset="-122"/>
                  </a:rPr>
                  <a:t>；</a:t>
                </a:r>
                <a:endParaRPr lang="zh-CN" altLang="en-US" sz="2800" dirty="0">
                  <a:latin typeface="楷体_GB2312" pitchFamily="50" charset="-122"/>
                  <a:ea typeface="楷体_GB2312" pitchFamily="50" charset="-122"/>
                </a:endParaRPr>
              </a:p>
              <a:p>
                <a:pPr algn="just">
                  <a:buFontTx/>
                  <a:buNone/>
                </a:pPr>
                <a:r>
                  <a:rPr lang="zh-CN" altLang="en-US" sz="2800" dirty="0">
                    <a:latin typeface="楷体_GB2312" pitchFamily="50" charset="-122"/>
                    <a:ea typeface="楷体_GB2312" pitchFamily="50" charset="-122"/>
                  </a:rPr>
                  <a:t>  </a:t>
                </a:r>
                <a:r>
                  <a:rPr lang="en-US" altLang="zh-CN" sz="2800" dirty="0">
                    <a:ea typeface="楷体_GB2312" pitchFamily="50" charset="-122"/>
                  </a:rPr>
                  <a:t>…</a:t>
                </a:r>
                <a:r>
                  <a:rPr lang="en-US" altLang="zh-CN" sz="2800" dirty="0">
                    <a:latin typeface="楷体_GB2312" pitchFamily="50" charset="-122"/>
                    <a:ea typeface="楷体_GB2312" pitchFamily="50" charset="-122"/>
                  </a:rPr>
                  <a:t> </a:t>
                </a:r>
                <a:endParaRPr lang="en-US" altLang="zh-CN" sz="2800" dirty="0">
                  <a:latin typeface="楷体_GB2312" pitchFamily="50" charset="-122"/>
                  <a:ea typeface="楷体_GB2312" pitchFamily="50" charset="-122"/>
                </a:endParaRPr>
              </a:p>
              <a:p>
                <a:pPr lvl="1">
                  <a:buFontTx/>
                  <a:buNone/>
                </a:pPr>
                <a:r>
                  <a:rPr lang="zh-CN" altLang="en-US" sz="2400" dirty="0">
                    <a:latin typeface="楷体_GB2312" pitchFamily="50" charset="-122"/>
                    <a:ea typeface="楷体_GB2312" pitchFamily="50" charset="-122"/>
                  </a:rPr>
                  <a:t>每个服务器存储多个子密钥，但同组中的子秘密只有一个</a:t>
                </a:r>
                <a:r>
                  <a:rPr lang="zh-CN" altLang="en-US" dirty="0">
                    <a:latin typeface="楷体_GB2312" pitchFamily="50" charset="-122"/>
                    <a:ea typeface="楷体_GB2312" pitchFamily="50" charset="-122"/>
                  </a:rPr>
                  <a:t>；</a:t>
                </a:r>
                <a:endParaRPr lang="zh-CN" altLang="en-US" sz="2400" dirty="0">
                  <a:ea typeface="楷体_GB2312" pitchFamily="50" charset="-122"/>
                </a:endParaRPr>
              </a:p>
            </p:txBody>
          </p:sp>
        </mc:Choice>
        <mc:Fallback>
          <p:sp>
            <p:nvSpPr>
              <p:cNvPr id="19459" name="Rectangle 3"/>
              <p:cNvSpPr>
                <a:spLocks noRot="1" noChangeAspect="1" noMove="1" noResize="1" noEditPoints="1" noAdjustHandles="1" noChangeArrowheads="1" noChangeShapeType="1" noTextEdit="1"/>
              </p:cNvSpPr>
              <p:nvPr>
                <p:ph type="body" idx="1"/>
              </p:nvPr>
            </p:nvSpPr>
            <p:spPr>
              <a:xfrm>
                <a:off x="822959" y="2060848"/>
                <a:ext cx="7543801" cy="4023360"/>
              </a:xfrm>
              <a:blipFill rotWithShape="1">
                <a:blip r:embed="rId1"/>
                <a:stretch>
                  <a:fillRect l="-8" t="-7" r="-227" b="7"/>
                </a:stretch>
              </a:blipFill>
            </p:spPr>
            <p:txBody>
              <a:bodyPr/>
              <a:lstStyle/>
              <a:p>
                <a:r>
                  <a:rPr lang="zh-CN" altLang="en-US">
                    <a:noFill/>
                  </a:rPr>
                  <a:t> </a:t>
                </a:r>
              </a:p>
            </p:txBody>
          </p:sp>
        </mc:Fallback>
      </mc:AlternateContent>
      <p:graphicFrame>
        <p:nvGraphicFramePr>
          <p:cNvPr id="19460" name="Object 4"/>
          <p:cNvGraphicFramePr>
            <a:graphicFrameLocks noChangeAspect="1"/>
          </p:cNvGraphicFramePr>
          <p:nvPr/>
        </p:nvGraphicFramePr>
        <p:xfrm>
          <a:off x="-36512" y="1845734"/>
          <a:ext cx="9240838" cy="1343025"/>
        </p:xfrm>
        <a:graphic>
          <a:graphicData uri="http://schemas.openxmlformats.org/presentationml/2006/ole">
            <mc:AlternateContent xmlns:mc="http://schemas.openxmlformats.org/markup-compatibility/2006">
              <mc:Choice xmlns:v="urn:schemas-microsoft-com:vml" Requires="v">
                <p:oleObj spid="_x0000_s707602" name="Document" r:id="rId2" imgW="5631815" imgH="638810" progId="Word.Document.8">
                  <p:embed/>
                </p:oleObj>
              </mc:Choice>
              <mc:Fallback>
                <p:oleObj name="Document" r:id="rId2" imgW="5631815" imgH="638810" progId="Word.Document.8">
                  <p:embed/>
                  <p:pic>
                    <p:nvPicPr>
                      <p:cNvPr id="0"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1845734"/>
                        <a:ext cx="9240838"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数字签名计算</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6" name="内容占位符 5"/>
              <p:cNvSpPr>
                <a:spLocks noGrp="1"/>
              </p:cNvSpPr>
              <p:nvPr>
                <p:ph idx="1"/>
              </p:nvPr>
            </p:nvSpPr>
            <p:spPr/>
            <p:txBody>
              <a:bodyPr/>
              <a:lstStyle/>
              <a:p>
                <a:r>
                  <a:rPr lang="zh-CN" altLang="en-US" dirty="0"/>
                  <a:t>如下的计算</a:t>
                </a:r>
                <a:endParaRPr lang="en-US" altLang="zh-CN" dirty="0"/>
              </a:p>
              <a:p>
                <a:pPr lvl="1"/>
                <a:r>
                  <a:rPr lang="zh-CN" altLang="en-US" dirty="0"/>
                  <a:t>将证书</a:t>
                </a:r>
                <a:r>
                  <a:rPr lang="en-US" altLang="zh-CN" dirty="0"/>
                  <a:t>M</a:t>
                </a:r>
                <a:r>
                  <a:rPr lang="zh-CN" altLang="en-US" dirty="0"/>
                  <a:t>发送给各</a:t>
                </a:r>
                <a:r>
                  <a:rPr lang="en-US" altLang="zh-CN" dirty="0"/>
                  <a:t>Share Server</a:t>
                </a:r>
                <a:endParaRPr lang="en-US" altLang="zh-CN" dirty="0"/>
              </a:p>
              <a:p>
                <a:pPr lvl="1"/>
                <a:r>
                  <a:rPr lang="en-US" altLang="zh-CN" dirty="0"/>
                  <a:t>Share Server</a:t>
                </a:r>
                <a:r>
                  <a:rPr lang="zh-CN" altLang="en-US" dirty="0"/>
                  <a:t>执行</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𝑀</m:t>
                        </m:r>
                      </m:e>
                      <m: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𝑚𝑜𝑑</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r>
                  <a:rPr lang="zh-CN" altLang="en-US" dirty="0"/>
                  <a:t>计算</a:t>
                </a:r>
                <a:endParaRPr lang="en-US" altLang="zh-CN" dirty="0"/>
              </a:p>
              <a:p>
                <a:pPr lvl="2"/>
                <a:r>
                  <a:rPr lang="zh-CN" altLang="en-US" dirty="0"/>
                  <a:t>部分签名结果，不会泄露</a:t>
                </a:r>
                <a14:m>
                  <m:oMath xmlns:m="http://schemas.openxmlformats.org/officeDocument/2006/math">
                    <m:r>
                      <a:rPr lang="en-US" altLang="zh-CN" i="1" dirty="0" smtClean="0">
                        <a:latin typeface="Cambria Math" panose="02040503050406030204" pitchFamily="18" charset="0"/>
                      </a:rPr>
                      <m:t>𝑑</m:t>
                    </m:r>
                    <m:r>
                      <a:rPr lang="en-US" altLang="zh-CN" i="1" baseline="-25000" dirty="0" smtClean="0">
                        <a:latin typeface="Cambria Math" panose="02040503050406030204" pitchFamily="18" charset="0"/>
                      </a:rPr>
                      <m:t>𝑖</m:t>
                    </m:r>
                  </m:oMath>
                </a14:m>
                <a:r>
                  <a:rPr lang="zh-CN" altLang="en-US" dirty="0"/>
                  <a:t>的信息 </a:t>
                </a:r>
                <a:r>
                  <a:rPr lang="en-US" altLang="zh-CN" dirty="0"/>
                  <a:t>= </a:t>
                </a:r>
                <a:r>
                  <a:rPr lang="zh-CN" altLang="en-US" dirty="0"/>
                  <a:t>离散对数难题</a:t>
                </a:r>
                <a:endParaRPr lang="en-US" altLang="zh-CN" dirty="0"/>
              </a:p>
              <a:p>
                <a:pPr lvl="2"/>
                <a:endParaRPr lang="en-US" altLang="zh-CN" dirty="0"/>
              </a:p>
              <a:p>
                <a:pPr lvl="1"/>
                <a:r>
                  <a:rPr lang="zh-CN" altLang="en-US" dirty="0"/>
                  <a:t>将各计算结果合成即可得到正确的数字签名</a:t>
                </a:r>
                <a:endParaRPr lang="zh-CN" altLang="en-US" dirty="0"/>
              </a:p>
            </p:txBody>
          </p:sp>
        </mc:Choice>
        <mc:Fallback>
          <p:sp>
            <p:nvSpPr>
              <p:cNvPr id="6" name="内容占位符 5"/>
              <p:cNvSpPr>
                <a:spLocks noRot="1" noChangeAspect="1" noMove="1" noResize="1" noEditPoints="1" noAdjustHandles="1" noChangeArrowheads="1" noChangeShapeType="1" noTextEdit="1"/>
              </p:cNvSpPr>
              <p:nvPr>
                <p:ph idx="1"/>
              </p:nvPr>
            </p:nvSpPr>
            <p:spPr>
              <a:blipFill rotWithShape="1">
                <a:blip r:embed="rId1"/>
                <a:stretch>
                  <a:fillRect l="-8" t="-11" b="11"/>
                </a:stretch>
              </a:blipFill>
            </p:spPr>
            <p:txBody>
              <a:bodyPr/>
              <a:lstStyle/>
              <a:p>
                <a:r>
                  <a:rPr lang="zh-CN" altLang="en-US">
                    <a:noFill/>
                  </a:rPr>
                  <a:t> </a:t>
                </a:r>
              </a:p>
            </p:txBody>
          </p:sp>
        </mc:Fallback>
      </mc:AlternateContent>
      <p:graphicFrame>
        <p:nvGraphicFramePr>
          <p:cNvPr id="7" name="Object 6"/>
          <p:cNvGraphicFramePr>
            <a:graphicFrameLocks noChangeAspect="1"/>
          </p:cNvGraphicFramePr>
          <p:nvPr/>
        </p:nvGraphicFramePr>
        <p:xfrm>
          <a:off x="2195736" y="4722450"/>
          <a:ext cx="4464496" cy="1146644"/>
        </p:xfrm>
        <a:graphic>
          <a:graphicData uri="http://schemas.openxmlformats.org/presentationml/2006/ole">
            <mc:AlternateContent xmlns:mc="http://schemas.openxmlformats.org/markup-compatibility/2006">
              <mc:Choice xmlns:v="urn:schemas-microsoft-com:vml" Requires="v">
                <p:oleObj spid="_x0000_s707602" name="公式" r:id="rId2" imgW="1828800" imgH="469900" progId="Equation.3">
                  <p:embed/>
                </p:oleObj>
              </mc:Choice>
              <mc:Fallback>
                <p:oleObj name="公式" r:id="rId2" imgW="1828800" imgH="469900" progId="Equation.3">
                  <p:embed/>
                  <p:pic>
                    <p:nvPicPr>
                      <p:cNvPr id="0"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4722450"/>
                        <a:ext cx="4464496" cy="1146644"/>
                      </a:xfrm>
                      <a:prstGeom prst="rect">
                        <a:avLst/>
                      </a:prstGeom>
                      <a:noFill/>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系统安全问题</a:t>
            </a:r>
            <a:endParaRPr lang="zh-CN" altLang="en-US" dirty="0"/>
          </a:p>
        </p:txBody>
      </p:sp>
      <p:sp>
        <p:nvSpPr>
          <p:cNvPr id="3" name="内容占位符 2"/>
          <p:cNvSpPr>
            <a:spLocks noGrp="1"/>
          </p:cNvSpPr>
          <p:nvPr>
            <p:ph idx="1"/>
          </p:nvPr>
        </p:nvSpPr>
        <p:spPr/>
        <p:txBody>
          <a:bodyPr/>
          <a:lstStyle/>
          <a:p>
            <a:r>
              <a:rPr lang="en-US" altLang="zh-CN" dirty="0"/>
              <a:t>PKI</a:t>
            </a:r>
            <a:r>
              <a:rPr lang="zh-CN" altLang="en-US" dirty="0"/>
              <a:t>系统安全需求</a:t>
            </a:r>
            <a:endParaRPr lang="en-US" altLang="zh-CN" dirty="0"/>
          </a:p>
          <a:p>
            <a:pPr lvl="1"/>
            <a:r>
              <a:rPr lang="en-US" altLang="zh-CN" dirty="0"/>
              <a:t>CA</a:t>
            </a:r>
            <a:r>
              <a:rPr lang="zh-CN" altLang="en-US" dirty="0"/>
              <a:t>能提供可靠的服务</a:t>
            </a:r>
            <a:endParaRPr lang="en-US" altLang="zh-CN" dirty="0"/>
          </a:p>
          <a:p>
            <a:pPr lvl="1"/>
            <a:r>
              <a:rPr lang="zh-CN" altLang="en-US" dirty="0"/>
              <a:t>避免出现单点失效</a:t>
            </a:r>
            <a:endParaRPr lang="en-US" altLang="zh-CN" dirty="0"/>
          </a:p>
          <a:p>
            <a:pPr lvl="2"/>
            <a:r>
              <a:rPr lang="en-US" altLang="zh-CN" dirty="0"/>
              <a:t>CA</a:t>
            </a:r>
            <a:r>
              <a:rPr lang="zh-CN" altLang="en-US" dirty="0"/>
              <a:t>不工作</a:t>
            </a:r>
            <a:endParaRPr lang="en-US" altLang="zh-CN" dirty="0"/>
          </a:p>
          <a:p>
            <a:pPr lvl="2"/>
            <a:r>
              <a:rPr lang="en-US" altLang="zh-CN" dirty="0"/>
              <a:t>CA</a:t>
            </a:r>
            <a:r>
              <a:rPr lang="zh-CN" altLang="en-US" dirty="0"/>
              <a:t>未按安全策略提供服务</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部分密钥分发</a:t>
            </a:r>
            <a:endParaRPr lang="zh-CN" altLang="en-US" dirty="0"/>
          </a:p>
        </p:txBody>
      </p:sp>
      <p:sp>
        <p:nvSpPr>
          <p:cNvPr id="3" name="内容占位符 2"/>
          <p:cNvSpPr>
            <a:spLocks noGrp="1"/>
          </p:cNvSpPr>
          <p:nvPr>
            <p:ph idx="1"/>
          </p:nvPr>
        </p:nvSpPr>
        <p:spPr/>
        <p:txBody>
          <a:bodyPr/>
          <a:lstStyle/>
          <a:p>
            <a:r>
              <a:rPr lang="en-US" altLang="zh-CN" dirty="0"/>
              <a:t>Example</a:t>
            </a:r>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5" name="Picture 6" descr="building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2564904"/>
            <a:ext cx="8724713"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服务方式</a:t>
            </a:r>
            <a:endParaRPr lang="zh-CN" altLang="en-US" dirty="0"/>
          </a:p>
        </p:txBody>
      </p:sp>
      <p:sp>
        <p:nvSpPr>
          <p:cNvPr id="3" name="内容占位符 2"/>
          <p:cNvSpPr>
            <a:spLocks noGrp="1"/>
          </p:cNvSpPr>
          <p:nvPr>
            <p:ph idx="1"/>
          </p:nvPr>
        </p:nvSpPr>
        <p:spPr>
          <a:xfrm>
            <a:off x="822959" y="2141944"/>
            <a:ext cx="7543801" cy="4023360"/>
          </a:xfrm>
        </p:spPr>
        <p:txBody>
          <a:bodyPr>
            <a:normAutofit fontScale="92500" lnSpcReduction="20000"/>
          </a:bodyPr>
          <a:lstStyle/>
          <a:p>
            <a:r>
              <a:rPr lang="en-US" altLang="zh-CN" dirty="0"/>
              <a:t>Admin</a:t>
            </a:r>
            <a:r>
              <a:rPr lang="zh-CN" altLang="en-US" dirty="0"/>
              <a:t>将密钥拆分后，发送给各</a:t>
            </a:r>
            <a:r>
              <a:rPr lang="en-US" altLang="zh-CN" dirty="0"/>
              <a:t>Share Server</a:t>
            </a:r>
            <a:endParaRPr lang="en-US" altLang="zh-CN" dirty="0"/>
          </a:p>
          <a:p>
            <a:r>
              <a:rPr lang="en-US" altLang="zh-CN" dirty="0"/>
              <a:t>CA</a:t>
            </a:r>
            <a:r>
              <a:rPr lang="zh-CN" altLang="en-US" dirty="0"/>
              <a:t>将证书（未签名）发送给各</a:t>
            </a:r>
            <a:r>
              <a:rPr lang="en-US" altLang="zh-CN" dirty="0"/>
              <a:t>Share Server</a:t>
            </a:r>
            <a:endParaRPr lang="en-US" altLang="zh-CN" dirty="0"/>
          </a:p>
          <a:p>
            <a:r>
              <a:rPr lang="en-US" altLang="zh-CN" dirty="0"/>
              <a:t>Share Server</a:t>
            </a:r>
            <a:r>
              <a:rPr lang="zh-CN" altLang="en-US" dirty="0"/>
              <a:t>执行部分签名</a:t>
            </a:r>
            <a:endParaRPr lang="en-US" altLang="zh-CN" dirty="0"/>
          </a:p>
          <a:p>
            <a:r>
              <a:rPr lang="en-US" altLang="zh-CN" dirty="0"/>
              <a:t>CA</a:t>
            </a:r>
            <a:r>
              <a:rPr lang="zh-CN" altLang="en-US" dirty="0"/>
              <a:t>合成，得到完整的证书</a:t>
            </a:r>
            <a:endParaRPr lang="en-US" altLang="zh-CN" dirty="0"/>
          </a:p>
          <a:p>
            <a:endParaRPr lang="en-US" altLang="zh-CN" dirty="0"/>
          </a:p>
          <a:p>
            <a:r>
              <a:rPr lang="zh-CN" altLang="en-US" dirty="0"/>
              <a:t>安全</a:t>
            </a:r>
            <a:endParaRPr lang="en-US" altLang="zh-CN" dirty="0"/>
          </a:p>
          <a:p>
            <a:pPr lvl="1"/>
            <a:r>
              <a:rPr lang="zh-CN" altLang="en-US" dirty="0"/>
              <a:t>提升机密性</a:t>
            </a:r>
            <a:endParaRPr lang="en-US" altLang="zh-CN" dirty="0"/>
          </a:p>
          <a:p>
            <a:pPr lvl="1"/>
            <a:r>
              <a:rPr lang="zh-CN" altLang="en-US" dirty="0"/>
              <a:t>提升可用性</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5" name="Picture 5" descr="building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6921"/>
            <a:ext cx="4590196" cy="1901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不足</a:t>
            </a:r>
            <a:endParaRPr lang="zh-CN" altLang="en-US" dirty="0"/>
          </a:p>
        </p:txBody>
      </p:sp>
      <p:sp>
        <p:nvSpPr>
          <p:cNvPr id="3" name="内容占位符 2"/>
          <p:cNvSpPr>
            <a:spLocks noGrp="1"/>
          </p:cNvSpPr>
          <p:nvPr>
            <p:ph idx="1"/>
          </p:nvPr>
        </p:nvSpPr>
        <p:spPr/>
        <p:txBody>
          <a:bodyPr/>
          <a:lstStyle/>
          <a:p>
            <a:r>
              <a:rPr lang="zh-CN" altLang="en-US" dirty="0"/>
              <a:t>部分密钥的选择</a:t>
            </a:r>
            <a:endParaRPr lang="en-US" altLang="zh-CN" dirty="0"/>
          </a:p>
          <a:p>
            <a:pPr lvl="1"/>
            <a:r>
              <a:rPr lang="en-US" altLang="zh-CN" dirty="0"/>
              <a:t>CA</a:t>
            </a:r>
            <a:r>
              <a:rPr lang="zh-CN" altLang="en-US" dirty="0"/>
              <a:t>在发送签名请求之前，需要确定所使用的密钥组合</a:t>
            </a:r>
            <a:endParaRPr lang="en-US" altLang="zh-CN" dirty="0"/>
          </a:p>
          <a:p>
            <a:pPr lvl="1"/>
            <a:r>
              <a:rPr lang="zh-CN" altLang="en-US" dirty="0"/>
              <a:t>如果其中的某一台</a:t>
            </a:r>
            <a:r>
              <a:rPr lang="en-US" altLang="zh-CN" dirty="0"/>
              <a:t>Share Server</a:t>
            </a:r>
            <a:r>
              <a:rPr lang="zh-CN" altLang="en-US" dirty="0"/>
              <a:t>有问题，需要重新开始</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5" name="Picture 6" descr="building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2502" y="3829594"/>
            <a:ext cx="8724713"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ICNP 2001</a:t>
            </a:r>
            <a:r>
              <a:rPr lang="zh-CN" altLang="en-US" dirty="0"/>
              <a:t>方案</a:t>
            </a:r>
            <a:endParaRPr lang="zh-CN" altLang="en-US" dirty="0"/>
          </a:p>
        </p:txBody>
      </p:sp>
      <p:sp>
        <p:nvSpPr>
          <p:cNvPr id="3" name="内容占位符 2"/>
          <p:cNvSpPr>
            <a:spLocks noGrp="1"/>
          </p:cNvSpPr>
          <p:nvPr>
            <p:ph idx="1"/>
          </p:nvPr>
        </p:nvSpPr>
        <p:spPr/>
        <p:txBody>
          <a:bodyPr/>
          <a:lstStyle/>
          <a:p>
            <a:r>
              <a:rPr lang="en-US" altLang="zh-CN" dirty="0" err="1"/>
              <a:t>Haiyun</a:t>
            </a:r>
            <a:r>
              <a:rPr lang="en-US" altLang="zh-CN" dirty="0"/>
              <a:t> Luo, </a:t>
            </a:r>
            <a:r>
              <a:rPr lang="en-US" altLang="zh-CN" dirty="0" err="1"/>
              <a:t>Jiejun</a:t>
            </a:r>
            <a:r>
              <a:rPr lang="en-US" altLang="zh-CN" dirty="0"/>
              <a:t> Kong, </a:t>
            </a:r>
            <a:r>
              <a:rPr lang="en-US" altLang="zh-CN" dirty="0" err="1"/>
              <a:t>Petros</a:t>
            </a:r>
            <a:r>
              <a:rPr lang="en-US" altLang="zh-CN" dirty="0"/>
              <a:t> </a:t>
            </a:r>
            <a:r>
              <a:rPr lang="en-US" altLang="zh-CN" dirty="0" err="1"/>
              <a:t>Zerfos</a:t>
            </a:r>
            <a:r>
              <a:rPr lang="en-US" altLang="zh-CN" dirty="0"/>
              <a:t>, </a:t>
            </a:r>
            <a:r>
              <a:rPr lang="en-US" altLang="zh-CN" dirty="0" err="1"/>
              <a:t>Songwu</a:t>
            </a:r>
            <a:r>
              <a:rPr lang="en-US" altLang="zh-CN" dirty="0"/>
              <a:t> Lu, </a:t>
            </a:r>
            <a:r>
              <a:rPr lang="en-US" altLang="zh-CN" dirty="0" err="1"/>
              <a:t>Lixia</a:t>
            </a:r>
            <a:r>
              <a:rPr lang="en-US" altLang="zh-CN" dirty="0"/>
              <a:t> Zhang, Providing Robust and Ubiquitous Security Support for Mobile Ad-Hoc Networks, 2001</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ICNP 2001</a:t>
            </a:r>
            <a:r>
              <a:rPr lang="zh-CN" altLang="en-US" dirty="0"/>
              <a:t>方案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基于</a:t>
                </a:r>
                <a:r>
                  <a:rPr lang="en-US" altLang="zh-CN" dirty="0"/>
                  <a:t>Shamir Secret Sharing</a:t>
                </a:r>
                <a:r>
                  <a:rPr lang="zh-CN" altLang="en-US" dirty="0"/>
                  <a:t>来分享</a:t>
                </a:r>
                <a:r>
                  <a:rPr lang="en-US" altLang="zh-CN" dirty="0"/>
                  <a:t>RSA</a:t>
                </a:r>
                <a:r>
                  <a:rPr lang="zh-CN" altLang="en-US" dirty="0"/>
                  <a:t>私钥</a:t>
                </a:r>
                <a:endParaRPr lang="en-US" altLang="zh-CN" dirty="0"/>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𝐾</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p>
                    </m:sSup>
                    <m:r>
                      <a:rPr lang="en-US" altLang="zh-CN" b="0" i="1" smtClean="0">
                        <a:latin typeface="Cambria Math" panose="02040503050406030204" pitchFamily="18" charset="0"/>
                        <a:ea typeface="Cambria Math" panose="02040503050406030204" pitchFamily="18" charset="0"/>
                      </a:rPr>
                      <m:t>𝑚𝑜𝑑</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𝑁</m:t>
                    </m:r>
                  </m:oMath>
                </a14:m>
                <a:endParaRPr lang="en-US" altLang="zh-CN" dirty="0"/>
              </a:p>
              <a:p>
                <a:pPr lvl="2"/>
                <a14:m>
                  <m:oMath xmlns:m="http://schemas.openxmlformats.org/officeDocument/2006/math">
                    <m:r>
                      <a:rPr lang="en-US" altLang="zh-CN" i="1">
                        <a:latin typeface="Cambria Math" panose="02040503050406030204" pitchFamily="18" charset="0"/>
                      </a:rPr>
                      <m:t>𝑑</m:t>
                    </m:r>
                  </m:oMath>
                </a14:m>
                <a:r>
                  <a:rPr lang="zh-CN" altLang="en-US" dirty="0"/>
                  <a:t>是</a:t>
                </a:r>
                <a:r>
                  <a:rPr lang="en-US" altLang="zh-CN" dirty="0"/>
                  <a:t>RSA</a:t>
                </a:r>
                <a:r>
                  <a:rPr lang="zh-CN" altLang="en-US" dirty="0"/>
                  <a:t>私钥</a:t>
                </a:r>
                <a:endParaRPr lang="en-US" altLang="zh-CN" dirty="0"/>
              </a:p>
              <a:p>
                <a:pPr lvl="1"/>
                <a:r>
                  <a:rPr lang="zh-CN" altLang="en-US" dirty="0"/>
                  <a:t>每一台服务器具有</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𝑃</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oMath>
                </a14:m>
                <a:endParaRPr lang="en-US" altLang="zh-CN" b="0"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oMath>
                </a14:m>
                <a:r>
                  <a:rPr lang="zh-CN" altLang="en-US" dirty="0"/>
                  <a:t>公开、</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sub>
                    </m:sSub>
                  </m:oMath>
                </a14:m>
                <a:r>
                  <a:rPr lang="zh-CN" altLang="en-US" dirty="0"/>
                  <a:t>秘密存储</a:t>
                </a:r>
                <a:endParaRPr lang="en-US" altLang="zh-CN" dirty="0"/>
              </a:p>
              <a:p>
                <a:pPr lvl="3"/>
                <a:r>
                  <a:rPr lang="zh-CN" altLang="en-US" dirty="0"/>
                  <a:t>注意，应该使用</a:t>
                </a:r>
                <a:r>
                  <a:rPr lang="en-US" altLang="zh-CN" dirty="0"/>
                  <a:t>mod N</a:t>
                </a:r>
                <a:r>
                  <a:rPr lang="zh-CN" altLang="en-US" dirty="0"/>
                  <a:t>，</a:t>
                </a:r>
                <a:r>
                  <a:rPr lang="en-US" altLang="zh-CN" dirty="0"/>
                  <a:t>N</a:t>
                </a:r>
                <a:r>
                  <a:rPr lang="zh-CN" altLang="en-US" dirty="0"/>
                  <a:t>是已知的</a:t>
                </a:r>
                <a:endParaRPr lang="en-US" altLang="zh-CN" dirty="0"/>
              </a:p>
              <a:p>
                <a:pPr lvl="3"/>
                <a:r>
                  <a:rPr lang="zh-CN" altLang="en-US" dirty="0"/>
                  <a:t>拉格朗日公式，可以恢复私钥：</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7" name="矩形 6"/>
              <p:cNvSpPr/>
              <p:nvPr/>
            </p:nvSpPr>
            <p:spPr>
              <a:xfrm>
                <a:off x="3659826" y="5171796"/>
                <a:ext cx="3765518" cy="99264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𝑑</m:t>
                      </m:r>
                      <m:r>
                        <a:rPr lang="zh-CN" altLang="en-US" sz="2000" i="0">
                          <a:latin typeface="Cambria Math" panose="02040503050406030204" pitchFamily="18" charset="0"/>
                        </a:rPr>
                        <m:t>=</m:t>
                      </m:r>
                      <m:nary>
                        <m:naryPr>
                          <m:chr m:val="∑"/>
                          <m:limLoc m:val="undOvr"/>
                          <m:ctrlPr>
                            <a:rPr lang="zh-CN" altLang="en-US" sz="2000" i="1">
                              <a:latin typeface="Cambria Math" panose="02040503050406030204" pitchFamily="18" charset="0"/>
                            </a:rPr>
                          </m:ctrlPr>
                        </m:naryPr>
                        <m:sub>
                          <m:r>
                            <a:rPr lang="zh-CN" altLang="en-US" sz="2000" i="1">
                              <a:latin typeface="Cambria Math" panose="02040503050406030204" pitchFamily="18" charset="0"/>
                            </a:rPr>
                            <m:t>𝑗</m:t>
                          </m:r>
                          <m:r>
                            <a:rPr lang="zh-CN" altLang="en-US" sz="2000" i="0">
                              <a:latin typeface="Cambria Math" panose="02040503050406030204" pitchFamily="18" charset="0"/>
                            </a:rPr>
                            <m:t>=</m:t>
                          </m:r>
                          <m:r>
                            <a:rPr lang="zh-CN" altLang="en-US" sz="2000" i="0">
                              <a:latin typeface="Cambria Math" panose="02040503050406030204" pitchFamily="18" charset="0"/>
                            </a:rPr>
                            <m:t>1</m:t>
                          </m:r>
                        </m:sub>
                        <m:sup>
                          <m:r>
                            <a:rPr lang="zh-CN" altLang="en-US" sz="2000" i="1">
                              <a:latin typeface="Cambria Math" panose="02040503050406030204" pitchFamily="18" charset="0"/>
                            </a:rPr>
                            <m:t>𝐾</m:t>
                          </m:r>
                        </m:sup>
                        <m:e>
                          <m:r>
                            <a:rPr lang="zh-CN" altLang="en-US" sz="2000" i="1">
                              <a:latin typeface="Cambria Math" panose="02040503050406030204" pitchFamily="18" charset="0"/>
                            </a:rPr>
                            <m:t>𝑓</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𝑗</m:t>
                              </m:r>
                            </m:sub>
                          </m:sSub>
                          <m:r>
                            <a:rPr lang="zh-CN" altLang="en-US" sz="2000" i="0">
                              <a:latin typeface="Cambria Math" panose="02040503050406030204" pitchFamily="18" charset="0"/>
                            </a:rPr>
                            <m:t>)</m:t>
                          </m:r>
                          <m:nary>
                            <m:naryPr>
                              <m:chr m:val="∏"/>
                              <m:limLoc m:val="undOvr"/>
                              <m:supHide m:val="on"/>
                              <m:ctrlPr>
                                <a:rPr lang="zh-CN" altLang="en-US" sz="2000" i="1">
                                  <a:latin typeface="Cambria Math" panose="02040503050406030204" pitchFamily="18" charset="0"/>
                                </a:rPr>
                              </m:ctrlPr>
                            </m:naryPr>
                            <m:sub>
                              <m:r>
                                <a:rPr lang="zh-CN" altLang="en-US" sz="2000" i="1">
                                  <a:latin typeface="Cambria Math" panose="02040503050406030204" pitchFamily="18" charset="0"/>
                                </a:rPr>
                                <m:t>𝑙</m:t>
                              </m:r>
                              <m:r>
                                <a:rPr lang="zh-CN" altLang="en-US" sz="2000" i="0">
                                  <a:latin typeface="Cambria Math" panose="02040503050406030204" pitchFamily="18" charset="0"/>
                                </a:rPr>
                                <m:t>≠</m:t>
                              </m:r>
                              <m:r>
                                <a:rPr lang="zh-CN" altLang="en-US" sz="2000" i="1">
                                  <a:latin typeface="Cambria Math" panose="02040503050406030204" pitchFamily="18" charset="0"/>
                                </a:rPr>
                                <m:t>𝑗</m:t>
                              </m:r>
                            </m:sub>
                            <m:sup/>
                            <m:e>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𝑙</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𝑙</m:t>
                                      </m:r>
                                    </m:sub>
                                  </m:sSub>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𝑗</m:t>
                                      </m:r>
                                    </m:sub>
                                  </m:sSub>
                                </m:den>
                              </m:f>
                            </m:e>
                          </m:nary>
                        </m:e>
                      </m:nary>
                      <m:r>
                        <a:rPr lang="zh-CN" altLang="en-US" sz="2000" i="0">
                          <a:latin typeface="Cambria Math" panose="02040503050406030204" pitchFamily="18" charset="0"/>
                        </a:rPr>
                        <m:t> </m:t>
                      </m:r>
                      <m:r>
                        <a:rPr lang="zh-CN" altLang="en-US" sz="2000" i="1">
                          <a:latin typeface="Cambria Math" panose="02040503050406030204" pitchFamily="18" charset="0"/>
                        </a:rPr>
                        <m:t>𝑚𝑜𝑑</m:t>
                      </m:r>
                      <m:r>
                        <a:rPr lang="zh-CN" altLang="en-US" sz="2000" i="0">
                          <a:latin typeface="Cambria Math" panose="02040503050406030204" pitchFamily="18" charset="0"/>
                        </a:rPr>
                        <m:t> </m:t>
                      </m:r>
                      <m:r>
                        <a:rPr lang="en-US" altLang="zh-CN" sz="2000" b="0" i="1" smtClean="0">
                          <a:latin typeface="Cambria Math" panose="02040503050406030204" pitchFamily="18" charset="0"/>
                        </a:rPr>
                        <m:t>𝑁</m:t>
                      </m:r>
                    </m:oMath>
                  </m:oMathPara>
                </a14:m>
                <a:endParaRPr lang="zh-CN" altLang="en-US" sz="2000" i="1" dirty="0"/>
              </a:p>
            </p:txBody>
          </p:sp>
        </mc:Choice>
        <mc:Fallback>
          <p:sp>
            <p:nvSpPr>
              <p:cNvPr id="7" name="矩形 6"/>
              <p:cNvSpPr>
                <a:spLocks noRot="1" noChangeAspect="1" noMove="1" noResize="1" noEditPoints="1" noAdjustHandles="1" noChangeArrowheads="1" noChangeShapeType="1" noTextEdit="1"/>
              </p:cNvSpPr>
              <p:nvPr/>
            </p:nvSpPr>
            <p:spPr>
              <a:xfrm>
                <a:off x="3659826" y="5171796"/>
                <a:ext cx="3765518" cy="992644"/>
              </a:xfrm>
              <a:prstGeom prst="rect">
                <a:avLst/>
              </a:prstGeom>
              <a:blipFill rotWithShape="1">
                <a:blip r:embed="rId2"/>
                <a:stretch>
                  <a:fillRect l="-9" t="-36" r="8" b="50"/>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签名方案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en-US" dirty="0"/>
                  <a:t>在不恢复私钥的前提下，完成数字签名</a:t>
                </a:r>
                <a:endParaRPr lang="en-US" altLang="zh-CN" dirty="0"/>
              </a:p>
              <a:p>
                <a:pPr lvl="1"/>
                <a:r>
                  <a:rPr lang="zh-CN" altLang="en-US" dirty="0"/>
                  <a:t>也就是，各服务器分别计算，然后将结果合成为完整的数字签名</a:t>
                </a:r>
                <a:endParaRPr lang="en-US" altLang="zh-CN" dirty="0"/>
              </a:p>
              <a:p>
                <a:pPr lvl="2"/>
                <a:r>
                  <a:rPr lang="zh-CN" altLang="en-US" dirty="0"/>
                  <a:t>部分签名结果，不会泄露部分私钥</a:t>
                </a:r>
                <a:r>
                  <a:rPr lang="en-US" altLang="zh-CN" dirty="0"/>
                  <a:t>/</a:t>
                </a:r>
                <a:r>
                  <a:rPr lang="zh-CN" altLang="en-US" dirty="0"/>
                  <a:t>子私钥</a:t>
                </a:r>
                <a:endParaRPr lang="en-US" altLang="zh-CN" dirty="0"/>
              </a:p>
              <a:p>
                <a:pPr lvl="2"/>
                <a:endParaRPr lang="en-US" altLang="zh-CN" dirty="0"/>
              </a:p>
              <a:p>
                <a:pPr lvl="1"/>
                <a:r>
                  <a:rPr lang="zh-CN" altLang="en-US" dirty="0"/>
                  <a:t>对于消息</a:t>
                </a:r>
                <a:r>
                  <a:rPr lang="en-US" altLang="zh-CN" dirty="0"/>
                  <a:t>M</a:t>
                </a:r>
                <a:endParaRPr lang="en-US" altLang="zh-CN" dirty="0"/>
              </a:p>
              <a:p>
                <a:pPr lvl="1"/>
                <a:r>
                  <a:rPr lang="zh-CN" altLang="en-US" dirty="0"/>
                  <a:t>要求各服务器，计算</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sup>
                    </m:sSup>
                  </m:oMath>
                </a14:m>
                <a:endParaRPr lang="en-US" altLang="zh-CN" dirty="0"/>
              </a:p>
              <a:p>
                <a:pPr lvl="2"/>
                <a:r>
                  <a:rPr lang="zh-CN" altLang="en-US"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oMath>
                </a14:m>
                <a:r>
                  <a:rPr lang="zh-CN" altLang="en-US" dirty="0"/>
                  <a:t>就是拉格朗日插值的因子</a:t>
                </a:r>
                <a:endParaRPr lang="en-US" altLang="zh-CN" dirty="0"/>
              </a:p>
              <a:p>
                <a:pPr lvl="2"/>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m:t>
                    </m:r>
                    <m:r>
                      <a:rPr lang="en-US" altLang="zh-CN" i="1">
                        <a:latin typeface="Cambria Math" panose="02040503050406030204" pitchFamily="18" charset="0"/>
                      </a:rPr>
                      <m:t>𝑓</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e>
                    </m:d>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𝑗</m:t>
                        </m:r>
                      </m:sub>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𝑙</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den>
                        </m:f>
                      </m:e>
                    </m:nary>
                    <m:r>
                      <a:rPr lang="en-US" altLang="zh-CN" i="1">
                        <a:latin typeface="Cambria Math" panose="02040503050406030204" pitchFamily="18" charset="0"/>
                      </a:rPr>
                      <m:t> </m:t>
                    </m:r>
                    <m:r>
                      <a:rPr lang="en-US" altLang="zh-CN" i="1">
                        <a:latin typeface="Cambria Math" panose="02040503050406030204" pitchFamily="18" charset="0"/>
                      </a:rPr>
                      <m:t>𝑚𝑜𝑑</m:t>
                    </m:r>
                    <m:r>
                      <a:rPr lang="en-US" altLang="zh-CN" i="1">
                        <a:latin typeface="Cambria Math" panose="02040503050406030204" pitchFamily="18" charset="0"/>
                      </a:rPr>
                      <m:t> </m:t>
                    </m:r>
                    <m:r>
                      <a:rPr lang="en-US" altLang="zh-CN" i="1">
                        <a:latin typeface="Cambria Math" panose="02040503050406030204" pitchFamily="18" charset="0"/>
                      </a:rPr>
                      <m:t>𝑛</m:t>
                    </m:r>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8" name="矩形 7"/>
              <p:cNvSpPr/>
              <p:nvPr/>
            </p:nvSpPr>
            <p:spPr>
              <a:xfrm>
                <a:off x="5580112" y="3857414"/>
                <a:ext cx="3427349" cy="90255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𝑑</m:t>
                      </m:r>
                      <m:r>
                        <a:rPr lang="zh-CN" altLang="en-US" sz="1800" i="0">
                          <a:latin typeface="Cambria Math" panose="02040503050406030204" pitchFamily="18" charset="0"/>
                        </a:rPr>
                        <m:t>=</m:t>
                      </m:r>
                      <m:nary>
                        <m:naryPr>
                          <m:chr m:val="∑"/>
                          <m:limLoc m:val="undOvr"/>
                          <m:ctrlPr>
                            <a:rPr lang="zh-CN" altLang="en-US" sz="1800" i="1">
                              <a:latin typeface="Cambria Math" panose="02040503050406030204" pitchFamily="18" charset="0"/>
                            </a:rPr>
                          </m:ctrlPr>
                        </m:naryPr>
                        <m:sub>
                          <m:r>
                            <a:rPr lang="zh-CN" altLang="en-US" sz="1800" i="1">
                              <a:latin typeface="Cambria Math" panose="02040503050406030204" pitchFamily="18" charset="0"/>
                            </a:rPr>
                            <m:t>𝑗</m:t>
                          </m:r>
                          <m:r>
                            <a:rPr lang="zh-CN" altLang="en-US" sz="1800" i="0">
                              <a:latin typeface="Cambria Math" panose="02040503050406030204" pitchFamily="18" charset="0"/>
                            </a:rPr>
                            <m:t>=</m:t>
                          </m:r>
                          <m:r>
                            <a:rPr lang="zh-CN" altLang="en-US" sz="1800" i="0">
                              <a:latin typeface="Cambria Math" panose="02040503050406030204" pitchFamily="18" charset="0"/>
                            </a:rPr>
                            <m:t>1</m:t>
                          </m:r>
                        </m:sub>
                        <m:sup>
                          <m:r>
                            <a:rPr lang="zh-CN" altLang="en-US" sz="1800" i="1">
                              <a:latin typeface="Cambria Math" panose="02040503050406030204" pitchFamily="18" charset="0"/>
                            </a:rPr>
                            <m:t>𝐾</m:t>
                          </m:r>
                        </m:sup>
                        <m:e>
                          <m:r>
                            <a:rPr lang="zh-CN" altLang="en-US" sz="1800" i="1">
                              <a:latin typeface="Cambria Math" panose="02040503050406030204" pitchFamily="18" charset="0"/>
                            </a:rPr>
                            <m:t>𝑓</m:t>
                          </m:r>
                          <m:r>
                            <a:rPr lang="zh-CN" altLang="en-US" sz="1800" i="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𝑗</m:t>
                              </m:r>
                            </m:sub>
                          </m:sSub>
                          <m:r>
                            <a:rPr lang="zh-CN" altLang="en-US" sz="1800" i="0">
                              <a:latin typeface="Cambria Math" panose="02040503050406030204" pitchFamily="18" charset="0"/>
                            </a:rPr>
                            <m:t>)</m:t>
                          </m:r>
                          <m:nary>
                            <m:naryPr>
                              <m:chr m:val="∏"/>
                              <m:limLoc m:val="undOvr"/>
                              <m:supHide m:val="on"/>
                              <m:ctrlPr>
                                <a:rPr lang="zh-CN" altLang="en-US" sz="1800" i="1">
                                  <a:latin typeface="Cambria Math" panose="02040503050406030204" pitchFamily="18" charset="0"/>
                                </a:rPr>
                              </m:ctrlPr>
                            </m:naryPr>
                            <m:sub>
                              <m:r>
                                <a:rPr lang="zh-CN" altLang="en-US" sz="1800" i="1">
                                  <a:latin typeface="Cambria Math" panose="02040503050406030204" pitchFamily="18" charset="0"/>
                                </a:rPr>
                                <m:t>𝑙</m:t>
                              </m:r>
                              <m:r>
                                <a:rPr lang="zh-CN" altLang="en-US" sz="1800" i="0">
                                  <a:latin typeface="Cambria Math" panose="02040503050406030204" pitchFamily="18" charset="0"/>
                                </a:rPr>
                                <m:t>≠</m:t>
                              </m:r>
                              <m:r>
                                <a:rPr lang="zh-CN" altLang="en-US" sz="1800" i="1">
                                  <a:latin typeface="Cambria Math" panose="02040503050406030204" pitchFamily="18" charset="0"/>
                                </a:rPr>
                                <m:t>𝑗</m:t>
                              </m:r>
                            </m:sub>
                            <m:sup/>
                            <m:e>
                              <m:f>
                                <m:fPr>
                                  <m:ctrlPr>
                                    <a:rPr lang="zh-CN" altLang="en-US" sz="1800" i="1">
                                      <a:latin typeface="Cambria Math" panose="02040503050406030204" pitchFamily="18" charset="0"/>
                                    </a:rPr>
                                  </m:ctrlPr>
                                </m:fPr>
                                <m:num>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𝑙</m:t>
                                      </m:r>
                                    </m:sub>
                                  </m:sSub>
                                </m:num>
                                <m:den>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𝑙</m:t>
                                      </m:r>
                                    </m:sub>
                                  </m:sSub>
                                  <m:r>
                                    <a:rPr lang="zh-CN" altLang="en-US" sz="1800" i="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𝑗</m:t>
                                      </m:r>
                                    </m:sub>
                                  </m:sSub>
                                </m:den>
                              </m:f>
                            </m:e>
                          </m:nary>
                        </m:e>
                      </m:nary>
                      <m:r>
                        <a:rPr lang="zh-CN" altLang="en-US" sz="1800" i="0">
                          <a:latin typeface="Cambria Math" panose="02040503050406030204" pitchFamily="18" charset="0"/>
                        </a:rPr>
                        <m:t> </m:t>
                      </m:r>
                      <m:r>
                        <a:rPr lang="zh-CN" altLang="en-US" sz="1800" i="1">
                          <a:latin typeface="Cambria Math" panose="02040503050406030204" pitchFamily="18" charset="0"/>
                        </a:rPr>
                        <m:t>𝑚𝑜𝑑</m:t>
                      </m:r>
                      <m:r>
                        <a:rPr lang="zh-CN" altLang="en-US" sz="1800" i="0">
                          <a:latin typeface="Cambria Math" panose="02040503050406030204" pitchFamily="18" charset="0"/>
                        </a:rPr>
                        <m:t> </m:t>
                      </m:r>
                      <m:r>
                        <a:rPr lang="en-US" altLang="zh-CN" sz="1800" b="0" i="1" smtClean="0">
                          <a:latin typeface="Cambria Math" panose="02040503050406030204" pitchFamily="18" charset="0"/>
                        </a:rPr>
                        <m:t>𝑁</m:t>
                      </m:r>
                    </m:oMath>
                  </m:oMathPara>
                </a14:m>
                <a:endParaRPr lang="zh-CN" altLang="en-US" sz="1800" i="1" dirty="0"/>
              </a:p>
            </p:txBody>
          </p:sp>
        </mc:Choice>
        <mc:Fallback>
          <p:sp>
            <p:nvSpPr>
              <p:cNvPr id="8" name="矩形 7"/>
              <p:cNvSpPr>
                <a:spLocks noRot="1" noChangeAspect="1" noMove="1" noResize="1" noEditPoints="1" noAdjustHandles="1" noChangeArrowheads="1" noChangeShapeType="1" noTextEdit="1"/>
              </p:cNvSpPr>
              <p:nvPr/>
            </p:nvSpPr>
            <p:spPr>
              <a:xfrm>
                <a:off x="5580112" y="3857414"/>
                <a:ext cx="3427349" cy="902555"/>
              </a:xfrm>
              <a:prstGeom prst="rect">
                <a:avLst/>
              </a:prstGeom>
              <a:blipFill rotWithShape="1">
                <a:blip r:embed="rId2"/>
                <a:stretch>
                  <a:fillRect l="-11" t="-47" r="18" b="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签名方案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签名合成</a:t>
                </a:r>
                <a:endParaRPr lang="en-US" altLang="zh-CN" dirty="0"/>
              </a:p>
              <a:p>
                <a:pPr lvl="1"/>
                <a:r>
                  <a:rPr lang="zh-CN" altLang="en-US" dirty="0"/>
                  <a:t>根据所选择的服务器，将</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sup>
                    </m:sSup>
                  </m:oMath>
                </a14:m>
                <a:r>
                  <a:rPr lang="zh-CN" altLang="en-US" dirty="0"/>
                  <a:t>乘起来</a:t>
                </a:r>
                <a:endParaRPr lang="en-US" altLang="zh-CN" dirty="0"/>
              </a:p>
              <a:p>
                <a:pPr lvl="1"/>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oMath>
                </a14:m>
                <a:r>
                  <a:rPr lang="zh-CN" altLang="en-US" dirty="0"/>
                  <a:t>同时包括了拉格朗日系数</a:t>
                </a:r>
                <a:r>
                  <a:rPr lang="en-US" altLang="zh-CN" dirty="0"/>
                  <a:t>【</a:t>
                </a:r>
                <a:r>
                  <a:rPr lang="zh-CN" altLang="en-US" dirty="0"/>
                  <a:t>公开可计算</a:t>
                </a:r>
                <a:r>
                  <a:rPr lang="en-US" altLang="zh-CN" dirty="0"/>
                  <a:t>】</a:t>
                </a:r>
                <a:endParaRPr lang="en-US" altLang="zh-CN" dirty="0"/>
              </a:p>
              <a:p>
                <a:pPr lvl="1"/>
                <a14:m>
                  <m:oMath xmlns:m="http://schemas.openxmlformats.org/officeDocument/2006/math">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𝐾</m:t>
                        </m:r>
                      </m:sup>
                      <m:e>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sub>
                            </m:sSub>
                          </m:sup>
                        </m:sSup>
                      </m:e>
                    </m:nary>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1</m:t>
                                </m:r>
                              </m:sub>
                            </m:sSub>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𝑆𝐾</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𝐾</m:t>
                                    </m:r>
                                  </m:sub>
                                </m:sSub>
                              </m:sub>
                            </m:sSub>
                          </m:sub>
                        </m:sSub>
                      </m:sup>
                    </m:sSup>
                  </m:oMath>
                </a14:m>
                <a:endParaRPr lang="en-US" altLang="zh-CN" i="1" dirty="0"/>
              </a:p>
              <a:p>
                <a:pPr marL="201295" lvl="1" indent="0">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𝐾</m:t>
                              </m:r>
                            </m:sup>
                            <m:e>
                              <m:r>
                                <a:rPr lang="en-US" altLang="zh-CN" i="1">
                                  <a:latin typeface="Cambria Math" panose="02040503050406030204" pitchFamily="18" charset="0"/>
                                </a:rPr>
                                <m:t>𝑓</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e>
                              </m:d>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𝑗</m:t>
                                  </m:r>
                                </m:sub>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𝑙</m:t>
                                          </m:r>
                                        </m:sub>
                                      </m:sSub>
                                    </m:num>
                                    <m:den>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𝑙</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𝑗</m:t>
                                          </m:r>
                                        </m:sub>
                                      </m:sSub>
                                    </m:den>
                                  </m:f>
                                </m:e>
                              </m:nary>
                            </m:e>
                          </m:nary>
                        </m:sup>
                      </m:sSup>
                    </m:oMath>
                  </m:oMathPara>
                </a14:m>
                <a:endParaRPr lang="en-US" altLang="zh-CN" i="1" dirty="0"/>
              </a:p>
              <a:p>
                <a:pPr marL="201295" lvl="1" indent="0">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𝑡𝑁</m:t>
                          </m:r>
                        </m:sup>
                      </m:sSup>
                    </m:oMath>
                  </m:oMathPara>
                </a14:m>
                <a:endParaRPr lang="zh-CN" altLang="zh-CN" dirty="0"/>
              </a:p>
              <a:p>
                <a:pPr lvl="1"/>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1340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5" name="矩形 4"/>
              <p:cNvSpPr/>
              <p:nvPr/>
            </p:nvSpPr>
            <p:spPr>
              <a:xfrm>
                <a:off x="5364088" y="5261885"/>
                <a:ext cx="3427349" cy="90255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800" i="1" smtClean="0">
                          <a:latin typeface="Cambria Math" panose="02040503050406030204" pitchFamily="18" charset="0"/>
                        </a:rPr>
                        <m:t>𝑑</m:t>
                      </m:r>
                      <m:r>
                        <a:rPr lang="zh-CN" altLang="en-US" sz="1800" i="0">
                          <a:latin typeface="Cambria Math" panose="02040503050406030204" pitchFamily="18" charset="0"/>
                        </a:rPr>
                        <m:t>=</m:t>
                      </m:r>
                      <m:nary>
                        <m:naryPr>
                          <m:chr m:val="∑"/>
                          <m:limLoc m:val="undOvr"/>
                          <m:ctrlPr>
                            <a:rPr lang="zh-CN" altLang="en-US" sz="1800" i="1">
                              <a:latin typeface="Cambria Math" panose="02040503050406030204" pitchFamily="18" charset="0"/>
                            </a:rPr>
                          </m:ctrlPr>
                        </m:naryPr>
                        <m:sub>
                          <m:r>
                            <a:rPr lang="zh-CN" altLang="en-US" sz="1800" i="1">
                              <a:latin typeface="Cambria Math" panose="02040503050406030204" pitchFamily="18" charset="0"/>
                            </a:rPr>
                            <m:t>𝑗</m:t>
                          </m:r>
                          <m:r>
                            <a:rPr lang="zh-CN" altLang="en-US" sz="1800" i="0">
                              <a:latin typeface="Cambria Math" panose="02040503050406030204" pitchFamily="18" charset="0"/>
                            </a:rPr>
                            <m:t>=</m:t>
                          </m:r>
                          <m:r>
                            <a:rPr lang="zh-CN" altLang="en-US" sz="1800" i="0">
                              <a:latin typeface="Cambria Math" panose="02040503050406030204" pitchFamily="18" charset="0"/>
                            </a:rPr>
                            <m:t>1</m:t>
                          </m:r>
                        </m:sub>
                        <m:sup>
                          <m:r>
                            <a:rPr lang="zh-CN" altLang="en-US" sz="1800" i="1">
                              <a:latin typeface="Cambria Math" panose="02040503050406030204" pitchFamily="18" charset="0"/>
                            </a:rPr>
                            <m:t>𝐾</m:t>
                          </m:r>
                        </m:sup>
                        <m:e>
                          <m:r>
                            <a:rPr lang="zh-CN" altLang="en-US" sz="1800" i="1">
                              <a:latin typeface="Cambria Math" panose="02040503050406030204" pitchFamily="18" charset="0"/>
                            </a:rPr>
                            <m:t>𝑓</m:t>
                          </m:r>
                          <m:r>
                            <a:rPr lang="zh-CN" altLang="en-US" sz="1800" i="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𝑗</m:t>
                              </m:r>
                            </m:sub>
                          </m:sSub>
                          <m:r>
                            <a:rPr lang="zh-CN" altLang="en-US" sz="1800" i="0">
                              <a:latin typeface="Cambria Math" panose="02040503050406030204" pitchFamily="18" charset="0"/>
                            </a:rPr>
                            <m:t>)</m:t>
                          </m:r>
                          <m:nary>
                            <m:naryPr>
                              <m:chr m:val="∏"/>
                              <m:limLoc m:val="undOvr"/>
                              <m:supHide m:val="on"/>
                              <m:ctrlPr>
                                <a:rPr lang="zh-CN" altLang="en-US" sz="1800" i="1">
                                  <a:latin typeface="Cambria Math" panose="02040503050406030204" pitchFamily="18" charset="0"/>
                                </a:rPr>
                              </m:ctrlPr>
                            </m:naryPr>
                            <m:sub>
                              <m:r>
                                <a:rPr lang="zh-CN" altLang="en-US" sz="1800" i="1">
                                  <a:latin typeface="Cambria Math" panose="02040503050406030204" pitchFamily="18" charset="0"/>
                                </a:rPr>
                                <m:t>𝑙</m:t>
                              </m:r>
                              <m:r>
                                <a:rPr lang="zh-CN" altLang="en-US" sz="1800" i="0">
                                  <a:latin typeface="Cambria Math" panose="02040503050406030204" pitchFamily="18" charset="0"/>
                                </a:rPr>
                                <m:t>≠</m:t>
                              </m:r>
                              <m:r>
                                <a:rPr lang="zh-CN" altLang="en-US" sz="1800" i="1">
                                  <a:latin typeface="Cambria Math" panose="02040503050406030204" pitchFamily="18" charset="0"/>
                                </a:rPr>
                                <m:t>𝑗</m:t>
                              </m:r>
                            </m:sub>
                            <m:sup/>
                            <m:e>
                              <m:f>
                                <m:fPr>
                                  <m:ctrlPr>
                                    <a:rPr lang="zh-CN" altLang="en-US" sz="1800" i="1">
                                      <a:latin typeface="Cambria Math" panose="02040503050406030204" pitchFamily="18" charset="0"/>
                                    </a:rPr>
                                  </m:ctrlPr>
                                </m:fPr>
                                <m:num>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𝑙</m:t>
                                      </m:r>
                                    </m:sub>
                                  </m:sSub>
                                </m:num>
                                <m:den>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𝑙</m:t>
                                      </m:r>
                                    </m:sub>
                                  </m:sSub>
                                  <m:r>
                                    <a:rPr lang="zh-CN" altLang="en-US" sz="1800" i="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𝑥</m:t>
                                      </m:r>
                                    </m:e>
                                    <m:sub>
                                      <m:r>
                                        <a:rPr lang="zh-CN" altLang="en-US" sz="1800" i="1">
                                          <a:latin typeface="Cambria Math" panose="02040503050406030204" pitchFamily="18" charset="0"/>
                                        </a:rPr>
                                        <m:t>𝑗</m:t>
                                      </m:r>
                                    </m:sub>
                                  </m:sSub>
                                </m:den>
                              </m:f>
                            </m:e>
                          </m:nary>
                        </m:e>
                      </m:nary>
                      <m:r>
                        <a:rPr lang="zh-CN" altLang="en-US" sz="1800" i="0">
                          <a:latin typeface="Cambria Math" panose="02040503050406030204" pitchFamily="18" charset="0"/>
                        </a:rPr>
                        <m:t> </m:t>
                      </m:r>
                      <m:r>
                        <a:rPr lang="zh-CN" altLang="en-US" sz="1800" i="1">
                          <a:latin typeface="Cambria Math" panose="02040503050406030204" pitchFamily="18" charset="0"/>
                        </a:rPr>
                        <m:t>𝑚𝑜𝑑</m:t>
                      </m:r>
                      <m:r>
                        <a:rPr lang="zh-CN" altLang="en-US" sz="1800" i="0">
                          <a:latin typeface="Cambria Math" panose="02040503050406030204" pitchFamily="18" charset="0"/>
                        </a:rPr>
                        <m:t> </m:t>
                      </m:r>
                      <m:r>
                        <a:rPr lang="en-US" altLang="zh-CN" sz="1800" b="0" i="1" smtClean="0">
                          <a:latin typeface="Cambria Math" panose="02040503050406030204" pitchFamily="18" charset="0"/>
                        </a:rPr>
                        <m:t>𝑁</m:t>
                      </m:r>
                    </m:oMath>
                  </m:oMathPara>
                </a14:m>
                <a:endParaRPr lang="zh-CN" altLang="en-US" sz="1800" i="1" dirty="0"/>
              </a:p>
            </p:txBody>
          </p:sp>
        </mc:Choice>
        <mc:Fallback>
          <p:sp>
            <p:nvSpPr>
              <p:cNvPr id="5" name="矩形 4"/>
              <p:cNvSpPr>
                <a:spLocks noRot="1" noChangeAspect="1" noMove="1" noResize="1" noEditPoints="1" noAdjustHandles="1" noChangeArrowheads="1" noChangeShapeType="1" noTextEdit="1"/>
              </p:cNvSpPr>
              <p:nvPr/>
            </p:nvSpPr>
            <p:spPr>
              <a:xfrm>
                <a:off x="5364088" y="5261885"/>
                <a:ext cx="3427349" cy="902555"/>
              </a:xfrm>
              <a:prstGeom prst="rect">
                <a:avLst/>
              </a:prstGeom>
              <a:blipFill rotWithShape="1">
                <a:blip r:embed="rId2"/>
                <a:stretch>
                  <a:fillRect l="-7" t="-30" r="15" b="55"/>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上述方案的不足</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最终签名结果是</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i="1">
                            <a:latin typeface="Cambria Math" panose="02040503050406030204" pitchFamily="18" charset="0"/>
                          </a:rPr>
                          <m:t>𝑑</m:t>
                        </m:r>
                        <m:r>
                          <a:rPr lang="en-US" altLang="zh-CN" i="1">
                            <a:latin typeface="Cambria Math" panose="02040503050406030204" pitchFamily="18" charset="0"/>
                          </a:rPr>
                          <m:t>+</m:t>
                        </m:r>
                        <m:r>
                          <a:rPr lang="en-US" altLang="zh-CN" i="1">
                            <a:latin typeface="Cambria Math" panose="02040503050406030204" pitchFamily="18" charset="0"/>
                          </a:rPr>
                          <m:t>𝑡𝑁</m:t>
                        </m:r>
                      </m:sup>
                    </m:sSup>
                  </m:oMath>
                </a14:m>
                <a:endParaRPr lang="en-US" altLang="zh-CN" dirty="0"/>
              </a:p>
              <a:p>
                <a:r>
                  <a:rPr lang="zh-CN" altLang="en-US" dirty="0"/>
                  <a:t>不一定就是签名结果</a:t>
                </a:r>
                <a:endParaRPr lang="en-US" altLang="zh-CN" dirty="0"/>
              </a:p>
              <a:p>
                <a:r>
                  <a:rPr lang="zh-CN" altLang="en-US" dirty="0"/>
                  <a:t>需要再进行一定次数的</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b="0" i="1" smtClean="0">
                            <a:latin typeface="Cambria Math" panose="02040503050406030204" pitchFamily="18" charset="0"/>
                          </a:rPr>
                          <m:t>−</m:t>
                        </m:r>
                        <m:r>
                          <a:rPr lang="en-US" altLang="zh-CN" i="1">
                            <a:latin typeface="Cambria Math" panose="02040503050406030204" pitchFamily="18" charset="0"/>
                          </a:rPr>
                          <m:t>𝑁</m:t>
                        </m:r>
                      </m:sup>
                    </m:sSup>
                    <m:r>
                      <a:rPr lang="en-US" altLang="zh-CN" b="0" i="1" smtClean="0">
                        <a:latin typeface="Cambria Math" panose="02040503050406030204" pitchFamily="18" charset="0"/>
                      </a:rPr>
                      <m:t>𝑚𝑜𝑑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oMath>
                </a14:m>
                <a:r>
                  <a:rPr lang="zh-CN" altLang="en-US" dirty="0"/>
                  <a:t>相乘</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对比</a:t>
            </a:r>
            <a:r>
              <a:rPr lang="en-US" altLang="zh-CN" dirty="0"/>
              <a:t>ITTC</a:t>
            </a:r>
            <a:r>
              <a:rPr lang="zh-CN" altLang="en-US" dirty="0"/>
              <a:t>方案与</a:t>
            </a:r>
            <a:r>
              <a:rPr lang="en-US" altLang="zh-CN" dirty="0"/>
              <a:t>ICNP</a:t>
            </a:r>
            <a:r>
              <a:rPr lang="zh-CN" altLang="en-US" dirty="0"/>
              <a:t>方案</a:t>
            </a:r>
            <a:endParaRPr lang="zh-CN" altLang="en-US" dirty="0"/>
          </a:p>
        </p:txBody>
      </p:sp>
      <p:sp>
        <p:nvSpPr>
          <p:cNvPr id="3" name="内容占位符 2"/>
          <p:cNvSpPr>
            <a:spLocks noGrp="1"/>
          </p:cNvSpPr>
          <p:nvPr>
            <p:ph idx="1"/>
          </p:nvPr>
        </p:nvSpPr>
        <p:spPr>
          <a:xfrm>
            <a:off x="822959" y="1845734"/>
            <a:ext cx="7543801" cy="4463586"/>
          </a:xfrm>
        </p:spPr>
        <p:txBody>
          <a:bodyPr>
            <a:normAutofit fontScale="77500" lnSpcReduction="20000"/>
          </a:bodyPr>
          <a:lstStyle/>
          <a:p>
            <a:pPr>
              <a:lnSpc>
                <a:spcPct val="130000"/>
              </a:lnSpc>
            </a:pPr>
            <a:r>
              <a:rPr lang="en-US" altLang="zh-CN" dirty="0"/>
              <a:t>ITTC</a:t>
            </a:r>
            <a:r>
              <a:rPr lang="zh-CN" altLang="en-US" dirty="0"/>
              <a:t>方案</a:t>
            </a:r>
            <a:endParaRPr lang="en-US" altLang="zh-CN" dirty="0"/>
          </a:p>
          <a:p>
            <a:pPr lvl="1">
              <a:lnSpc>
                <a:spcPct val="130000"/>
              </a:lnSpc>
            </a:pPr>
            <a:r>
              <a:rPr lang="zh-CN" altLang="en-US" dirty="0"/>
              <a:t>服务器增加、减少，调整密钥麻烦</a:t>
            </a:r>
            <a:endParaRPr lang="en-US" altLang="zh-CN" dirty="0"/>
          </a:p>
          <a:p>
            <a:pPr lvl="2">
              <a:lnSpc>
                <a:spcPct val="130000"/>
              </a:lnSpc>
            </a:pPr>
            <a:r>
              <a:rPr lang="zh-CN" altLang="en-US" dirty="0"/>
              <a:t>需要</a:t>
            </a:r>
            <a:r>
              <a:rPr lang="en-US" altLang="zh-CN" dirty="0"/>
              <a:t>CA</a:t>
            </a:r>
            <a:r>
              <a:rPr lang="zh-CN" altLang="en-US" dirty="0"/>
              <a:t>系统知道相应的配对组合</a:t>
            </a:r>
            <a:endParaRPr lang="en-US" altLang="zh-CN" dirty="0"/>
          </a:p>
          <a:p>
            <a:pPr lvl="2">
              <a:lnSpc>
                <a:spcPct val="130000"/>
              </a:lnSpc>
            </a:pPr>
            <a:r>
              <a:rPr lang="zh-CN" altLang="en-US" dirty="0"/>
              <a:t>为了实现任意</a:t>
            </a:r>
            <a:r>
              <a:rPr lang="en-US" altLang="zh-CN" dirty="0"/>
              <a:t>t out of n</a:t>
            </a:r>
            <a:r>
              <a:rPr lang="zh-CN" altLang="en-US" dirty="0"/>
              <a:t>，有可能需要调整已有服务器的密钥</a:t>
            </a:r>
            <a:endParaRPr lang="en-US" altLang="zh-CN" dirty="0"/>
          </a:p>
          <a:p>
            <a:pPr lvl="1">
              <a:lnSpc>
                <a:spcPct val="130000"/>
              </a:lnSpc>
            </a:pPr>
            <a:r>
              <a:rPr lang="zh-CN" altLang="en-US" dirty="0"/>
              <a:t>计算简单</a:t>
            </a:r>
            <a:endParaRPr lang="en-US" altLang="zh-CN" dirty="0"/>
          </a:p>
          <a:p>
            <a:pPr>
              <a:lnSpc>
                <a:spcPct val="130000"/>
              </a:lnSpc>
            </a:pPr>
            <a:r>
              <a:rPr lang="en-US" altLang="zh-CN" dirty="0"/>
              <a:t>ICNP</a:t>
            </a:r>
            <a:r>
              <a:rPr lang="zh-CN" altLang="en-US" dirty="0"/>
              <a:t>方案</a:t>
            </a:r>
            <a:endParaRPr lang="en-US" altLang="zh-CN" dirty="0"/>
          </a:p>
          <a:p>
            <a:pPr lvl="1">
              <a:lnSpc>
                <a:spcPct val="130000"/>
              </a:lnSpc>
            </a:pPr>
            <a:r>
              <a:rPr lang="zh-CN" altLang="en-US" dirty="0"/>
              <a:t>服务器增加、减少，调整密钥方便</a:t>
            </a:r>
            <a:endParaRPr lang="en-US" altLang="zh-CN" dirty="0"/>
          </a:p>
          <a:p>
            <a:pPr lvl="2">
              <a:lnSpc>
                <a:spcPct val="130000"/>
              </a:lnSpc>
            </a:pPr>
            <a:r>
              <a:rPr lang="zh-CN" altLang="en-US" dirty="0"/>
              <a:t>已有服务器不需要变化，各服务器密钥各不相同</a:t>
            </a:r>
            <a:endParaRPr lang="en-US" altLang="zh-CN" dirty="0"/>
          </a:p>
          <a:p>
            <a:pPr lvl="1">
              <a:lnSpc>
                <a:spcPct val="130000"/>
              </a:lnSpc>
            </a:pPr>
            <a:r>
              <a:rPr lang="zh-CN" altLang="en-US" dirty="0"/>
              <a:t>计算相对复杂、麻烦</a:t>
            </a:r>
            <a:endParaRPr lang="en-US" altLang="zh-CN" dirty="0"/>
          </a:p>
          <a:p>
            <a:pPr lvl="1">
              <a:lnSpc>
                <a:spcPct val="130000"/>
              </a:lnSpc>
            </a:pPr>
            <a:r>
              <a:rPr lang="zh-CN" altLang="en-US" dirty="0"/>
              <a:t>适用在移动网络中的服务，作为基础设施提供服务的</a:t>
            </a:r>
            <a:r>
              <a:rPr lang="en-US" altLang="zh-CN" dirty="0"/>
              <a:t>CA</a:t>
            </a:r>
            <a:r>
              <a:rPr lang="zh-CN" altLang="en-US" dirty="0"/>
              <a:t>服务器，容易动态变化</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 Adversary vs. Proactive Recovery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Mobile Adversary</a:t>
            </a:r>
            <a:r>
              <a:rPr lang="zh-CN" altLang="en-US" dirty="0"/>
              <a:t>概念</a:t>
            </a:r>
            <a:endParaRPr lang="en-US" altLang="zh-CN" dirty="0"/>
          </a:p>
          <a:p>
            <a:pPr lvl="1"/>
            <a:r>
              <a:rPr lang="en-US" altLang="zh-CN" dirty="0"/>
              <a:t>How to withstand mobile virus attacks, PODC 1991</a:t>
            </a:r>
            <a:endParaRPr lang="en-US" altLang="zh-CN" dirty="0"/>
          </a:p>
          <a:p>
            <a:pPr lvl="1"/>
            <a:r>
              <a:rPr lang="zh-CN" altLang="en-US" dirty="0"/>
              <a:t>攻击者逐步地入侵各服务器，直至</a:t>
            </a:r>
            <a:r>
              <a:rPr lang="en-US" altLang="zh-CN" dirty="0"/>
              <a:t>……</a:t>
            </a:r>
            <a:endParaRPr lang="en-US" altLang="zh-CN" dirty="0"/>
          </a:p>
          <a:p>
            <a:pPr lvl="1"/>
            <a:r>
              <a:rPr lang="en-US" altLang="zh-CN" dirty="0"/>
              <a:t>The notion of mobile adversary, where the opponent can capture parties in a multi-party protocol dynamically, as long as at any given point in time its capturing capability is limited by a bound on number of parties (processors) it can control, has been suggested as an extensions of the traditionally </a:t>
            </a:r>
            <a:r>
              <a:rPr lang="en-US" altLang="zh-CN" b="1" dirty="0">
                <a:solidFill>
                  <a:schemeClr val="bg2">
                    <a:lumMod val="50000"/>
                  </a:schemeClr>
                </a:solidFill>
              </a:rPr>
              <a:t>static adversary</a:t>
            </a:r>
            <a:r>
              <a:rPr lang="en-US" altLang="zh-CN" dirty="0"/>
              <a:t>.- </a:t>
            </a:r>
            <a:r>
              <a:rPr lang="en-US" altLang="zh-CN" i="1" dirty="0" err="1"/>
              <a:t>Moti</a:t>
            </a:r>
            <a:r>
              <a:rPr lang="en-US" altLang="zh-CN" i="1" dirty="0"/>
              <a:t> Yung, The “Mobile Adversary” Paradigm in Distributed Computation and Systems, POCD2015</a:t>
            </a:r>
            <a:endParaRPr lang="en-US" altLang="zh-CN" i="1"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CA in PKI system</a:t>
            </a:r>
            <a:endParaRPr lang="en-US" altLang="zh-CN" sz="4000" dirty="0"/>
          </a:p>
        </p:txBody>
      </p:sp>
      <p:sp>
        <p:nvSpPr>
          <p:cNvPr id="3" name="内容占位符 2"/>
          <p:cNvSpPr>
            <a:spLocks noGrp="1"/>
          </p:cNvSpPr>
          <p:nvPr>
            <p:ph idx="1"/>
          </p:nvPr>
        </p:nvSpPr>
        <p:spPr/>
        <p:txBody>
          <a:bodyPr>
            <a:normAutofit fontScale="85000" lnSpcReduction="20000"/>
          </a:bodyPr>
          <a:lstStyle/>
          <a:p>
            <a:pPr lvl="0"/>
            <a:r>
              <a:rPr lang="en-US" altLang="zh-CN" dirty="0">
                <a:sym typeface="+mn-ea"/>
              </a:rPr>
              <a:t>Trusted by PKI users</a:t>
            </a:r>
            <a:endParaRPr lang="en-US" altLang="zh-CN" dirty="0">
              <a:sym typeface="+mn-ea"/>
            </a:endParaRPr>
          </a:p>
          <a:p>
            <a:pPr lvl="1"/>
            <a:endParaRPr lang="en-US" altLang="zh-CN" dirty="0">
              <a:sym typeface="+mn-ea"/>
            </a:endParaRPr>
          </a:p>
          <a:p>
            <a:r>
              <a:rPr lang="zh-CN" altLang="en-US" dirty="0">
                <a:sym typeface="+mn-ea"/>
              </a:rPr>
              <a:t>攻击可能性</a:t>
            </a:r>
            <a:endParaRPr lang="en-US" altLang="zh-CN" dirty="0">
              <a:sym typeface="+mn-ea"/>
            </a:endParaRPr>
          </a:p>
          <a:p>
            <a:pPr lvl="1"/>
            <a:r>
              <a:rPr lang="zh-CN" altLang="en-US" dirty="0">
                <a:sym typeface="+mn-ea"/>
              </a:rPr>
              <a:t>网络攻击</a:t>
            </a:r>
            <a:endParaRPr lang="en-US" altLang="zh-CN" dirty="0">
              <a:sym typeface="+mn-ea"/>
            </a:endParaRPr>
          </a:p>
          <a:p>
            <a:pPr lvl="1"/>
            <a:r>
              <a:rPr lang="zh-CN" altLang="en-US" dirty="0">
                <a:sym typeface="+mn-ea"/>
              </a:rPr>
              <a:t>系统出错</a:t>
            </a:r>
            <a:endParaRPr lang="en-US" altLang="zh-CN" dirty="0">
              <a:sym typeface="+mn-ea"/>
            </a:endParaRPr>
          </a:p>
          <a:p>
            <a:pPr lvl="1"/>
            <a:r>
              <a:rPr lang="zh-CN" altLang="en-US" dirty="0">
                <a:sym typeface="+mn-ea"/>
              </a:rPr>
              <a:t>内部威胁</a:t>
            </a:r>
            <a:endParaRPr lang="en-US" altLang="zh-CN" dirty="0">
              <a:sym typeface="+mn-ea"/>
            </a:endParaRPr>
          </a:p>
          <a:p>
            <a:r>
              <a:rPr lang="en-US" altLang="zh-CN" dirty="0">
                <a:sym typeface="+mn-ea"/>
              </a:rPr>
              <a:t>CA Private Key</a:t>
            </a:r>
            <a:endParaRPr lang="en-US" altLang="zh-CN" dirty="0">
              <a:sym typeface="+mn-ea"/>
            </a:endParaRPr>
          </a:p>
          <a:p>
            <a:pPr lvl="1"/>
            <a:r>
              <a:rPr lang="zh-CN" altLang="en-US" dirty="0">
                <a:sym typeface="+mn-ea"/>
              </a:rPr>
              <a:t>破坏</a:t>
            </a:r>
            <a:r>
              <a:rPr lang="en-US" altLang="zh-CN" dirty="0">
                <a:sym typeface="+mn-ea"/>
              </a:rPr>
              <a:t>Availability=&gt;</a:t>
            </a:r>
            <a:r>
              <a:rPr lang="zh-CN" altLang="en-US" dirty="0">
                <a:sym typeface="+mn-ea"/>
              </a:rPr>
              <a:t>不能及时服务</a:t>
            </a:r>
            <a:endParaRPr lang="en-US" altLang="zh-CN" dirty="0">
              <a:sym typeface="+mn-ea"/>
            </a:endParaRPr>
          </a:p>
          <a:p>
            <a:pPr lvl="2"/>
            <a:r>
              <a:rPr lang="zh-CN" altLang="en-US" dirty="0">
                <a:sym typeface="+mn-ea"/>
              </a:rPr>
              <a:t>不能及时签发证书、不能及时撤销证书</a:t>
            </a:r>
            <a:endParaRPr lang="en-US" altLang="zh-CN" dirty="0">
              <a:sym typeface="+mn-ea"/>
            </a:endParaRPr>
          </a:p>
          <a:p>
            <a:pPr lvl="1"/>
            <a:r>
              <a:rPr lang="en-US" altLang="zh-CN" dirty="0">
                <a:sym typeface="+mn-ea"/>
              </a:rPr>
              <a:t>Confidentiality =&gt;</a:t>
            </a:r>
            <a:r>
              <a:rPr lang="zh-CN" altLang="en-US" dirty="0">
                <a:sym typeface="+mn-ea"/>
              </a:rPr>
              <a:t>签发虚假证书（验证可以通过，但信息是不对的）</a:t>
            </a:r>
            <a:endParaRPr lang="en-US" altLang="zh-CN" dirty="0">
              <a:sym typeface="+mn-ea"/>
            </a:endParaRPr>
          </a:p>
          <a:p>
            <a:pPr lvl="1"/>
            <a:endParaRPr lang="en-US" altLang="zh-CN" dirty="0">
              <a:sym typeface="+mn-ea"/>
            </a:endParaRPr>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Mobile Adversary vs. Proactive Recovery</a:t>
            </a:r>
            <a:endParaRPr lang="zh-CN" altLang="en-US" dirty="0"/>
          </a:p>
        </p:txBody>
      </p:sp>
      <p:sp>
        <p:nvSpPr>
          <p:cNvPr id="3" name="内容占位符 2"/>
          <p:cNvSpPr>
            <a:spLocks noGrp="1"/>
          </p:cNvSpPr>
          <p:nvPr>
            <p:ph idx="1"/>
          </p:nvPr>
        </p:nvSpPr>
        <p:spPr/>
        <p:txBody>
          <a:bodyPr/>
          <a:lstStyle/>
          <a:p>
            <a:r>
              <a:rPr lang="en-US" altLang="zh-CN" dirty="0"/>
              <a:t>Proactive Recovery</a:t>
            </a:r>
            <a:r>
              <a:rPr lang="zh-CN" altLang="en-US" dirty="0"/>
              <a:t>概念</a:t>
            </a:r>
            <a:endParaRPr lang="en-US" altLang="zh-CN" dirty="0"/>
          </a:p>
          <a:p>
            <a:pPr lvl="1"/>
            <a:r>
              <a:rPr lang="en-US" altLang="zh-CN" dirty="0"/>
              <a:t>Proactive secret sharing or: How to cope with perpetual leakage, Crypto 1995</a:t>
            </a:r>
            <a:endParaRPr lang="en-US" altLang="zh-CN" dirty="0"/>
          </a:p>
          <a:p>
            <a:pPr lvl="1"/>
            <a:r>
              <a:rPr lang="zh-CN" altLang="en-US" dirty="0"/>
              <a:t>定期地更新各服务器的部分秘密（合成结果不变化）、恢复计算机的运行状态（到初始安全状态</a:t>
            </a:r>
            <a:r>
              <a:rPr lang="en-US" altLang="zh-CN" dirty="0"/>
              <a:t>/</a:t>
            </a:r>
            <a:r>
              <a:rPr lang="zh-CN" altLang="en-US" dirty="0"/>
              <a:t>重装机），更新的周期足够短，攻击者在单周期内不能完成攻击</a:t>
            </a:r>
            <a:endParaRPr lang="en-US" altLang="zh-CN" dirty="0"/>
          </a:p>
          <a:p>
            <a:pPr lvl="2"/>
            <a:r>
              <a:rPr lang="zh-CN" altLang="en-US" dirty="0"/>
              <a:t>之前的拆分秘密集合，与下一次的拆分秘密集合，没有关系</a:t>
            </a:r>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Proactive Recovery</a:t>
            </a:r>
            <a:br>
              <a:rPr lang="en-US" altLang="zh-CN" dirty="0"/>
            </a:br>
            <a:r>
              <a:rPr lang="zh-CN" altLang="en-US" dirty="0"/>
              <a:t>在入侵容忍</a:t>
            </a:r>
            <a:r>
              <a:rPr lang="en-US" altLang="zh-CN" dirty="0"/>
              <a:t>CA</a:t>
            </a:r>
            <a:r>
              <a:rPr lang="zh-CN" altLang="en-US" dirty="0"/>
              <a:t>系统中</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如果攻击者能够在一定时间内，逐一地攻击各服务器，最终也会得到</a:t>
            </a:r>
            <a:r>
              <a:rPr lang="en-US" altLang="zh-CN" dirty="0"/>
              <a:t>CA</a:t>
            </a:r>
            <a:r>
              <a:rPr lang="zh-CN" altLang="en-US" dirty="0"/>
              <a:t>私钥</a:t>
            </a:r>
            <a:endParaRPr lang="en-US" altLang="zh-CN" dirty="0"/>
          </a:p>
          <a:p>
            <a:r>
              <a:rPr lang="zh-CN" altLang="en-US" dirty="0"/>
              <a:t>需要定期更新各服务器上的子密钥</a:t>
            </a:r>
            <a:r>
              <a:rPr lang="en-US" altLang="zh-CN" dirty="0"/>
              <a:t>/</a:t>
            </a:r>
            <a:r>
              <a:rPr lang="zh-CN" altLang="en-US" dirty="0"/>
              <a:t>部分密钥</a:t>
            </a:r>
            <a:endParaRPr lang="en-US" altLang="zh-CN" dirty="0"/>
          </a:p>
          <a:p>
            <a:r>
              <a:rPr lang="zh-CN" altLang="en-US" dirty="0"/>
              <a:t>相应的工作</a:t>
            </a:r>
            <a:endParaRPr lang="en-US" altLang="zh-CN" dirty="0"/>
          </a:p>
          <a:p>
            <a:pPr lvl="1"/>
            <a:r>
              <a:rPr lang="en-US" altLang="zh-CN" dirty="0"/>
              <a:t>Proactive secret sharing or: How to cope with perpetual leakage, Crypto 1995</a:t>
            </a:r>
            <a:endParaRPr lang="en-US" altLang="zh-CN" dirty="0"/>
          </a:p>
          <a:p>
            <a:pPr lvl="1"/>
            <a:r>
              <a:rPr lang="en-US" altLang="zh-CN" dirty="0"/>
              <a:t>APSS: Proactive Secret Sharing in Asynchronous Systems, ACM TISSEC 2005</a:t>
            </a:r>
            <a:endParaRPr lang="en-US" altLang="zh-CN" dirty="0"/>
          </a:p>
          <a:p>
            <a:pPr lvl="1"/>
            <a:r>
              <a:rPr lang="en-US" altLang="zh-CN" dirty="0"/>
              <a:t>A simplified approach to threshold and proactive RSA, Crypto 1998</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系统安全增强</a:t>
            </a:r>
            <a:endParaRPr lang="zh-CN" altLang="en-US" dirty="0"/>
          </a:p>
        </p:txBody>
      </p:sp>
      <p:sp>
        <p:nvSpPr>
          <p:cNvPr id="3" name="内容占位符 2"/>
          <p:cNvSpPr>
            <a:spLocks noGrp="1"/>
          </p:cNvSpPr>
          <p:nvPr>
            <p:ph idx="1"/>
          </p:nvPr>
        </p:nvSpPr>
        <p:spPr/>
        <p:txBody>
          <a:bodyPr/>
          <a:lstStyle/>
          <a:p>
            <a:endParaRPr lang="en-US" altLang="zh-CN" dirty="0"/>
          </a:p>
          <a:p>
            <a:r>
              <a:rPr lang="zh-CN" altLang="en-US" sz="3200" dirty="0"/>
              <a:t>入侵容忍的</a:t>
            </a:r>
            <a:r>
              <a:rPr lang="en-US" altLang="zh-CN" sz="3200" dirty="0"/>
              <a:t>CA</a:t>
            </a:r>
            <a:r>
              <a:rPr lang="zh-CN" altLang="en-US" sz="3200" dirty="0"/>
              <a:t>系统</a:t>
            </a:r>
            <a:endParaRPr lang="en-US" altLang="zh-CN" sz="3200" dirty="0"/>
          </a:p>
          <a:p>
            <a:r>
              <a:rPr lang="zh-CN" altLang="en-US" sz="3200" dirty="0">
                <a:solidFill>
                  <a:srgbClr val="FF0000"/>
                </a:solidFill>
              </a:rPr>
              <a:t>信任增强的</a:t>
            </a:r>
            <a:r>
              <a:rPr lang="en-US" altLang="zh-CN" sz="3200" dirty="0">
                <a:solidFill>
                  <a:srgbClr val="FF0000"/>
                </a:solidFill>
              </a:rPr>
              <a:t>PKI</a:t>
            </a:r>
            <a:r>
              <a:rPr lang="zh-CN" altLang="en-US" sz="3200" dirty="0">
                <a:solidFill>
                  <a:srgbClr val="FF0000"/>
                </a:solidFill>
              </a:rPr>
              <a:t>体系</a:t>
            </a:r>
            <a:endParaRPr lang="en-US" altLang="zh-CN" sz="3200" dirty="0">
              <a:solidFill>
                <a:srgbClr val="FF0000"/>
              </a:solidFill>
            </a:endParaRP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应用的重要性</a:t>
            </a:r>
            <a:endParaRPr lang="zh-CN" altLang="en-US" dirty="0"/>
          </a:p>
        </p:txBody>
      </p:sp>
      <p:sp>
        <p:nvSpPr>
          <p:cNvPr id="3" name="内容占位符 2"/>
          <p:cNvSpPr>
            <a:spLocks noGrp="1"/>
          </p:cNvSpPr>
          <p:nvPr>
            <p:ph idx="1"/>
          </p:nvPr>
        </p:nvSpPr>
        <p:spPr/>
        <p:txBody>
          <a:bodyPr/>
          <a:lstStyle/>
          <a:p>
            <a:r>
              <a:rPr lang="en-US" altLang="zh-CN" dirty="0"/>
              <a:t>HTTPS</a:t>
            </a:r>
            <a:r>
              <a:rPr lang="zh-CN" altLang="en-US" dirty="0"/>
              <a:t>的安全基础</a:t>
            </a:r>
            <a:endParaRPr lang="en-US" altLang="zh-CN" dirty="0"/>
          </a:p>
          <a:p>
            <a:pPr lvl="1"/>
            <a:r>
              <a:rPr lang="zh-CN" altLang="en-US" dirty="0"/>
              <a:t>防止访问不安全的网站</a:t>
            </a:r>
            <a:endParaRPr lang="en-US" altLang="zh-CN" dirty="0"/>
          </a:p>
          <a:p>
            <a:pPr lvl="1"/>
            <a:r>
              <a:rPr lang="zh-CN" altLang="en-US" dirty="0"/>
              <a:t>确保与客户端与服务器之间的安全通信</a:t>
            </a:r>
            <a:endParaRPr lang="en-US" altLang="zh-CN" dirty="0"/>
          </a:p>
          <a:p>
            <a:pPr lvl="1"/>
            <a:r>
              <a:rPr lang="zh-CN" altLang="en-US" dirty="0"/>
              <a:t>浏览器中逐渐加强对</a:t>
            </a:r>
            <a:r>
              <a:rPr lang="en-US" altLang="zh-CN" dirty="0"/>
              <a:t>HTTPS</a:t>
            </a:r>
            <a:r>
              <a:rPr lang="zh-CN" altLang="en-US" dirty="0"/>
              <a:t>的使用要求</a:t>
            </a:r>
            <a:endParaRPr lang="en-US" altLang="zh-CN" dirty="0"/>
          </a:p>
          <a:p>
            <a:pPr marL="201295" lvl="1" indent="0">
              <a:buNone/>
            </a:pP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HTTP Strict Transport Security</a:t>
            </a:r>
            <a:endParaRPr lang="en-US" altLang="zh-CN" dirty="0"/>
          </a:p>
          <a:p>
            <a:pPr lvl="1"/>
            <a:r>
              <a:rPr lang="en-US" altLang="zh-CN" dirty="0"/>
              <a:t>RFC6797</a:t>
            </a:r>
            <a:endParaRPr lang="en-US" altLang="zh-CN" dirty="0"/>
          </a:p>
          <a:p>
            <a:pPr lvl="1"/>
            <a:r>
              <a:rPr lang="en-US" altLang="zh-CN" dirty="0"/>
              <a:t>to enable web resources to declare that any interactions by UAs with the web resource must be conducted securely and that any issues with establishing a secure transport session are to be treated as fatal and without direct user recourse</a:t>
            </a:r>
            <a:endParaRPr lang="en-US" altLang="zh-CN" dirty="0"/>
          </a:p>
          <a:p>
            <a:r>
              <a:rPr lang="zh-CN" altLang="en-US" dirty="0"/>
              <a:t>支持</a:t>
            </a:r>
            <a:r>
              <a:rPr lang="en-US" altLang="zh-CN" dirty="0"/>
              <a:t>HSTS</a:t>
            </a:r>
            <a:r>
              <a:rPr lang="zh-CN" altLang="en-US" dirty="0"/>
              <a:t>的</a:t>
            </a:r>
            <a:r>
              <a:rPr lang="en-US" altLang="zh-CN" dirty="0"/>
              <a:t>Host</a:t>
            </a:r>
            <a:r>
              <a:rPr lang="zh-CN" altLang="en-US" dirty="0"/>
              <a:t>（</a:t>
            </a:r>
            <a:r>
              <a:rPr lang="en-US" altLang="zh-CN" dirty="0"/>
              <a:t>web service server</a:t>
            </a:r>
            <a:r>
              <a:rPr lang="zh-CN" altLang="en-US" dirty="0"/>
              <a:t>）仅支持客户端使用</a:t>
            </a:r>
            <a:r>
              <a:rPr lang="en-US" altLang="zh-CN" dirty="0"/>
              <a:t>HTTPS</a:t>
            </a:r>
            <a:r>
              <a:rPr lang="zh-CN" altLang="en-US" dirty="0"/>
              <a:t>进行访问</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endParaRPr lang="zh-CN" altLang="en-US" dirty="0"/>
          </a:p>
        </p:txBody>
      </p:sp>
      <p:sp>
        <p:nvSpPr>
          <p:cNvPr id="3" name="内容占位符 2"/>
          <p:cNvSpPr>
            <a:spLocks noGrp="1"/>
          </p:cNvSpPr>
          <p:nvPr>
            <p:ph idx="1"/>
          </p:nvPr>
        </p:nvSpPr>
        <p:spPr/>
        <p:txBody>
          <a:bodyPr/>
          <a:lstStyle/>
          <a:p>
            <a:r>
              <a:rPr lang="en-US" altLang="zh-CN" dirty="0"/>
              <a:t>STS header field</a:t>
            </a:r>
            <a:endParaRPr lang="en-US" altLang="zh-CN" dirty="0"/>
          </a:p>
          <a:p>
            <a:pPr lvl="1"/>
            <a:r>
              <a:rPr lang="en-US" altLang="zh-CN" dirty="0"/>
              <a:t>Strict-Transport-Security HTTP Response Header Field</a:t>
            </a:r>
            <a:endParaRPr lang="en-US" altLang="zh-CN" dirty="0"/>
          </a:p>
          <a:p>
            <a:pPr lvl="1"/>
            <a:r>
              <a:rPr lang="zh-CN" altLang="en-US" dirty="0"/>
              <a:t>服务器在</a:t>
            </a:r>
            <a:r>
              <a:rPr lang="en-US" altLang="zh-CN" dirty="0"/>
              <a:t>HTTP</a:t>
            </a:r>
            <a:r>
              <a:rPr lang="zh-CN" altLang="en-US" dirty="0"/>
              <a:t>响应中声明是否支持</a:t>
            </a:r>
            <a:r>
              <a:rPr lang="en-US" altLang="zh-CN" dirty="0"/>
              <a:t>HSTS</a:t>
            </a:r>
            <a:r>
              <a:rPr lang="zh-CN" altLang="en-US" dirty="0"/>
              <a:t>及相应的策略</a:t>
            </a:r>
            <a:endParaRPr lang="en-US" altLang="zh-CN" dirty="0"/>
          </a:p>
          <a:p>
            <a:pPr lvl="2"/>
            <a:r>
              <a:rPr lang="zh-CN" altLang="en-US" dirty="0"/>
              <a:t>指示浏览器访问的实际</a:t>
            </a:r>
            <a:r>
              <a:rPr lang="en-US" altLang="zh-CN" dirty="0"/>
              <a:t>URI——</a:t>
            </a:r>
            <a:r>
              <a:rPr lang="zh-CN" altLang="en-US" dirty="0"/>
              <a:t>体现为浏览器页面的重定向</a:t>
            </a:r>
            <a:endParaRPr lang="en-US" altLang="zh-CN" dirty="0"/>
          </a:p>
          <a:p>
            <a:pPr lvl="2"/>
            <a:r>
              <a:rPr lang="zh-CN" altLang="en-US" dirty="0"/>
              <a:t>适用于</a:t>
            </a:r>
            <a:r>
              <a:rPr lang="en-US" altLang="zh-CN" dirty="0"/>
              <a:t>HSTS</a:t>
            </a:r>
            <a:r>
              <a:rPr lang="zh-CN" altLang="en-US" dirty="0"/>
              <a:t>的子域名</a:t>
            </a:r>
            <a:r>
              <a:rPr lang="en-US" altLang="zh-CN" dirty="0"/>
              <a:t>(</a:t>
            </a:r>
            <a:r>
              <a:rPr lang="zh-CN" altLang="en-US" dirty="0"/>
              <a:t>可选</a:t>
            </a:r>
            <a:r>
              <a:rPr lang="en-US" altLang="zh-CN" dirty="0"/>
              <a:t>)</a:t>
            </a:r>
            <a:endParaRPr lang="en-US" altLang="zh-CN" dirty="0"/>
          </a:p>
          <a:p>
            <a:pPr lvl="1"/>
            <a:r>
              <a:rPr lang="zh-CN" altLang="en-US" dirty="0"/>
              <a:t>浏览器端</a:t>
            </a:r>
            <a:endParaRPr lang="en-US" altLang="zh-CN" dirty="0"/>
          </a:p>
          <a:p>
            <a:pPr lvl="2"/>
            <a:r>
              <a:rPr lang="zh-CN" altLang="en-US" dirty="0"/>
              <a:t>存储支持</a:t>
            </a:r>
            <a:r>
              <a:rPr lang="en-US" altLang="zh-CN" dirty="0"/>
              <a:t>HSTS</a:t>
            </a:r>
            <a:r>
              <a:rPr lang="zh-CN" altLang="en-US" dirty="0"/>
              <a:t>的域名信息</a:t>
            </a:r>
            <a:endParaRPr lang="en-US" altLang="zh-CN" dirty="0"/>
          </a:p>
          <a:p>
            <a:pPr lvl="2"/>
            <a:r>
              <a:rPr lang="zh-CN" altLang="en-US" dirty="0"/>
              <a:t>访问域名时，自动转换为</a:t>
            </a:r>
            <a:r>
              <a:rPr lang="en-US" altLang="zh-CN" dirty="0"/>
              <a:t>HTTPS</a:t>
            </a:r>
            <a:r>
              <a:rPr lang="zh-CN" altLang="en-US" dirty="0"/>
              <a:t>访问</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endParaRPr lang="zh-CN" altLang="en-US" dirty="0"/>
          </a:p>
        </p:txBody>
      </p:sp>
      <p:sp>
        <p:nvSpPr>
          <p:cNvPr id="3" name="内容占位符 2"/>
          <p:cNvSpPr>
            <a:spLocks noGrp="1"/>
          </p:cNvSpPr>
          <p:nvPr>
            <p:ph idx="1"/>
          </p:nvPr>
        </p:nvSpPr>
        <p:spPr/>
        <p:txBody>
          <a:bodyPr/>
          <a:lstStyle/>
          <a:p>
            <a:r>
              <a:rPr lang="en-US" altLang="zh-CN" dirty="0"/>
              <a:t>HSTS preload list</a:t>
            </a:r>
            <a:endParaRPr lang="en-US" altLang="zh-CN" dirty="0"/>
          </a:p>
          <a:p>
            <a:pPr lvl="1"/>
            <a:r>
              <a:rPr lang="zh-CN" altLang="en-US" dirty="0"/>
              <a:t>避免首次访问网站时，发生站点劫持的安全问题</a:t>
            </a:r>
            <a:endParaRPr lang="en-US" altLang="zh-CN" dirty="0"/>
          </a:p>
          <a:p>
            <a:pPr lvl="1"/>
            <a:r>
              <a:rPr lang="zh-CN" altLang="en-US" dirty="0"/>
              <a:t>浏览器可以预装支持</a:t>
            </a:r>
            <a:r>
              <a:rPr lang="en-US" altLang="zh-CN" dirty="0"/>
              <a:t>HSTS</a:t>
            </a:r>
            <a:r>
              <a:rPr lang="zh-CN" altLang="en-US" dirty="0"/>
              <a:t>的域名列表</a:t>
            </a:r>
            <a:endParaRPr lang="en-US" altLang="zh-CN" dirty="0"/>
          </a:p>
          <a:p>
            <a:pPr lvl="1"/>
            <a:r>
              <a:rPr lang="zh-CN" altLang="en-US" dirty="0"/>
              <a:t>由</a:t>
            </a:r>
            <a:r>
              <a:rPr lang="en-US" altLang="zh-CN" dirty="0"/>
              <a:t>Chrome</a:t>
            </a:r>
            <a:r>
              <a:rPr lang="zh-CN" altLang="en-US" dirty="0"/>
              <a:t>主要维护</a:t>
            </a:r>
            <a:endParaRPr lang="en-US" altLang="zh-CN" dirty="0"/>
          </a:p>
          <a:p>
            <a:pPr lvl="2"/>
            <a:r>
              <a:rPr lang="en-US" altLang="zh-CN" dirty="0"/>
              <a:t>Most major browsers (Chrome, </a:t>
            </a:r>
            <a:r>
              <a:rPr lang="en-US" altLang="zh-CN" dirty="0">
                <a:hlinkClick r:id="rId1"/>
              </a:rPr>
              <a:t>Firefox</a:t>
            </a:r>
            <a:r>
              <a:rPr lang="en-US" altLang="zh-CN" dirty="0"/>
              <a:t>, Opera, Safari, </a:t>
            </a:r>
            <a:r>
              <a:rPr lang="en-US" altLang="zh-CN" dirty="0">
                <a:hlinkClick r:id="rId2"/>
              </a:rPr>
              <a:t>IE 11 and Edge</a:t>
            </a:r>
            <a:r>
              <a:rPr lang="en-US" altLang="zh-CN" dirty="0"/>
              <a:t>) also have HSTS preload lists based on the Chrome list</a:t>
            </a:r>
            <a:endParaRPr lang="en-US" altLang="zh-CN" dirty="0"/>
          </a:p>
          <a:p>
            <a:pPr lvl="2"/>
            <a:r>
              <a:rPr lang="en-US" altLang="zh-CN" dirty="0">
                <a:hlinkClick r:id="rId3"/>
              </a:rPr>
              <a:t>https://hstspreload.org/</a:t>
            </a:r>
            <a:r>
              <a:rPr lang="en-US" altLang="zh-CN" dirty="0"/>
              <a:t> </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4509120"/>
            <a:ext cx="5823249" cy="2375022"/>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r>
              <a:rPr lang="zh-CN" altLang="en-US" dirty="0"/>
              <a:t>示例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076056" y="1866160"/>
            <a:ext cx="3924502" cy="1581231"/>
          </a:xfrm>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82" y="1708017"/>
            <a:ext cx="4554942" cy="2513071"/>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755" y="4005064"/>
            <a:ext cx="5147803" cy="2744003"/>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r>
              <a:rPr lang="zh-CN" altLang="en-US" dirty="0"/>
              <a:t>示例</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7504" y="1580170"/>
            <a:ext cx="5480201" cy="2671353"/>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2913987"/>
            <a:ext cx="4451579" cy="3810196"/>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 y="4153558"/>
            <a:ext cx="5915140" cy="2671353"/>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0" name="矩形: 圆角 9"/>
          <p:cNvSpPr/>
          <p:nvPr/>
        </p:nvSpPr>
        <p:spPr>
          <a:xfrm>
            <a:off x="2847604" y="2276872"/>
            <a:ext cx="215644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2732969" y="3786462"/>
            <a:ext cx="2016224" cy="2189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2960" y="286605"/>
            <a:ext cx="7543800" cy="1270188"/>
          </a:xfrm>
        </p:spPr>
        <p:txBody>
          <a:bodyPr/>
          <a:lstStyle/>
          <a:p>
            <a:r>
              <a:rPr lang="en-US" altLang="zh-CN" dirty="0"/>
              <a:t>HSTS</a:t>
            </a:r>
            <a:r>
              <a:rPr lang="zh-CN" altLang="en-US" dirty="0"/>
              <a:t>示例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08104" y="1916832"/>
            <a:ext cx="4183158" cy="4022725"/>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2" y="1484784"/>
            <a:ext cx="5288140" cy="2592288"/>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3" y="3976225"/>
            <a:ext cx="5310449" cy="2848686"/>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1" name="矩形: 圆角 10"/>
          <p:cNvSpPr/>
          <p:nvPr/>
        </p:nvSpPr>
        <p:spPr>
          <a:xfrm>
            <a:off x="2552988" y="3645024"/>
            <a:ext cx="2016224" cy="1498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2563747" y="4437112"/>
            <a:ext cx="2016224" cy="1498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2555776" y="6315936"/>
            <a:ext cx="2016224" cy="1498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系统安全增强</a:t>
            </a:r>
            <a:endParaRPr lang="zh-CN" altLang="en-US" dirty="0"/>
          </a:p>
        </p:txBody>
      </p:sp>
      <p:sp>
        <p:nvSpPr>
          <p:cNvPr id="3" name="内容占位符 2"/>
          <p:cNvSpPr>
            <a:spLocks noGrp="1"/>
          </p:cNvSpPr>
          <p:nvPr>
            <p:ph idx="1"/>
          </p:nvPr>
        </p:nvSpPr>
        <p:spPr/>
        <p:txBody>
          <a:bodyPr/>
          <a:lstStyle/>
          <a:p>
            <a:r>
              <a:rPr lang="zh-CN" altLang="en-US" dirty="0"/>
              <a:t>入侵容忍的</a:t>
            </a:r>
            <a:r>
              <a:rPr lang="en-US" altLang="zh-CN" dirty="0"/>
              <a:t>CA</a:t>
            </a:r>
            <a:r>
              <a:rPr lang="zh-CN" altLang="en-US" dirty="0"/>
              <a:t>系统</a:t>
            </a:r>
            <a:endParaRPr lang="en-US" altLang="zh-CN" dirty="0"/>
          </a:p>
          <a:p>
            <a:pPr lvl="1"/>
            <a:r>
              <a:rPr lang="zh-CN" altLang="en-US" dirty="0"/>
              <a:t>允许系统存在一定的攻击或不可用的情况</a:t>
            </a:r>
            <a:endParaRPr lang="en-US" altLang="zh-CN" dirty="0"/>
          </a:p>
          <a:p>
            <a:pPr lvl="1"/>
            <a:r>
              <a:rPr lang="en-US" altLang="zh-CN" dirty="0"/>
              <a:t>CA</a:t>
            </a:r>
            <a:r>
              <a:rPr lang="zh-CN" altLang="en-US" dirty="0"/>
              <a:t>仍可以正常提供服务</a:t>
            </a:r>
            <a:endParaRPr lang="en-US" altLang="zh-CN" dirty="0"/>
          </a:p>
          <a:p>
            <a:r>
              <a:rPr lang="zh-CN" altLang="en-US" dirty="0"/>
              <a:t>信任增强的</a:t>
            </a:r>
            <a:r>
              <a:rPr lang="en-US" altLang="zh-CN" dirty="0"/>
              <a:t>PKI</a:t>
            </a:r>
            <a:r>
              <a:rPr lang="zh-CN" altLang="en-US" dirty="0"/>
              <a:t>体系</a:t>
            </a:r>
            <a:endParaRPr lang="en-US" altLang="zh-CN" dirty="0"/>
          </a:p>
          <a:p>
            <a:pPr lvl="1"/>
            <a:r>
              <a:rPr lang="en-US" altLang="zh-CN" dirty="0"/>
              <a:t>CA</a:t>
            </a:r>
            <a:r>
              <a:rPr lang="zh-CN" altLang="en-US" dirty="0"/>
              <a:t>主动打破安全策略约束</a:t>
            </a:r>
            <a:endParaRPr lang="en-US" altLang="zh-CN" dirty="0"/>
          </a:p>
          <a:p>
            <a:pPr lvl="1"/>
            <a:r>
              <a:rPr lang="en-US" altLang="zh-CN" dirty="0"/>
              <a:t>CA</a:t>
            </a:r>
            <a:r>
              <a:rPr lang="zh-CN" altLang="en-US" dirty="0"/>
              <a:t>被攻击导致服务不受控执行</a:t>
            </a:r>
            <a:endParaRPr lang="en-US" altLang="zh-CN" dirty="0"/>
          </a:p>
          <a:p>
            <a:pPr lvl="1"/>
            <a:r>
              <a:rPr lang="zh-CN" altLang="en-US" dirty="0"/>
              <a:t>直观的影响：签发虚假证书</a:t>
            </a:r>
            <a:endParaRPr lang="en-US" altLang="zh-CN"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r>
              <a:rPr lang="zh-CN" altLang="en-US" dirty="0"/>
              <a:t>示例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0651" y="1737361"/>
            <a:ext cx="5832648" cy="2627319"/>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4293096"/>
            <a:ext cx="5832648" cy="2669800"/>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矩形: 圆角 8"/>
          <p:cNvSpPr/>
          <p:nvPr/>
        </p:nvSpPr>
        <p:spPr>
          <a:xfrm>
            <a:off x="2843808" y="2132856"/>
            <a:ext cx="201622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843808" y="3933056"/>
            <a:ext cx="201622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5508104" y="4653136"/>
            <a:ext cx="201622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203848" y="3807519"/>
            <a:ext cx="5982007" cy="3022755"/>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2" y="3688627"/>
            <a:ext cx="5924854" cy="2889398"/>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354" y="372606"/>
            <a:ext cx="5335819" cy="3098959"/>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870" y="385317"/>
            <a:ext cx="5335819" cy="2921150"/>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85390" y="3010131"/>
            <a:ext cx="4563352" cy="3036538"/>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2924942"/>
            <a:ext cx="3137061" cy="3206915"/>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文本框 8"/>
          <p:cNvSpPr txBox="1"/>
          <p:nvPr/>
        </p:nvSpPr>
        <p:spPr>
          <a:xfrm>
            <a:off x="971600" y="2013764"/>
            <a:ext cx="5879366" cy="461665"/>
          </a:xfrm>
          <a:prstGeom prst="rect">
            <a:avLst/>
          </a:prstGeom>
          <a:noFill/>
        </p:spPr>
        <p:txBody>
          <a:bodyPr wrap="none" rtlCol="0">
            <a:spAutoFit/>
          </a:bodyPr>
          <a:lstStyle/>
          <a:p>
            <a:r>
              <a:rPr lang="en-US" altLang="zh-CN" dirty="0"/>
              <a:t>HSTS </a:t>
            </a:r>
            <a:r>
              <a:rPr lang="zh-CN" altLang="en-US" dirty="0"/>
              <a:t>配置：</a:t>
            </a:r>
            <a:r>
              <a:rPr lang="en-US" altLang="zh-CN" dirty="0"/>
              <a:t>chrome://net-internals/#hsts</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235850" y="548680"/>
            <a:ext cx="4867645" cy="2721479"/>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5" name="图片 4"/>
          <p:cNvPicPr>
            <a:picLocks noChangeAspect="1"/>
          </p:cNvPicPr>
          <p:nvPr/>
        </p:nvPicPr>
        <p:blipFill>
          <a:blip r:embed="rId2"/>
          <a:stretch>
            <a:fillRect/>
          </a:stretch>
        </p:blipFill>
        <p:spPr>
          <a:xfrm>
            <a:off x="179512" y="536436"/>
            <a:ext cx="5846713" cy="2795738"/>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587842"/>
            <a:ext cx="6394779" cy="3054507"/>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0" name="矩形: 圆角 9"/>
          <p:cNvSpPr/>
          <p:nvPr/>
        </p:nvSpPr>
        <p:spPr>
          <a:xfrm>
            <a:off x="2915816" y="2055044"/>
            <a:ext cx="2016224" cy="4378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2915816" y="1412776"/>
            <a:ext cx="2304256" cy="1440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HSTS</a:t>
            </a:r>
            <a:r>
              <a:rPr lang="zh-CN" altLang="en-US" dirty="0"/>
              <a:t>示例</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347864" y="1742998"/>
            <a:ext cx="5665725" cy="2555735"/>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4269176"/>
            <a:ext cx="5673109" cy="2555735"/>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9" name="文本框 8"/>
          <p:cNvSpPr txBox="1"/>
          <p:nvPr/>
        </p:nvSpPr>
        <p:spPr>
          <a:xfrm>
            <a:off x="611560" y="2479536"/>
            <a:ext cx="2520279" cy="2677656"/>
          </a:xfrm>
          <a:prstGeom prst="rect">
            <a:avLst/>
          </a:prstGeom>
          <a:noFill/>
        </p:spPr>
        <p:txBody>
          <a:bodyPr wrap="square" rtlCol="0">
            <a:spAutoFit/>
          </a:bodyPr>
          <a:lstStyle/>
          <a:p>
            <a:pPr marL="342900" indent="-342900">
              <a:buFont typeface="Arial" panose="020B0604020202090204" pitchFamily="34" charset="0"/>
              <a:buChar char="•"/>
            </a:pPr>
            <a:r>
              <a:rPr lang="zh-CN" altLang="en-US" dirty="0"/>
              <a:t>对于同时支持</a:t>
            </a:r>
            <a:r>
              <a:rPr lang="en-US" altLang="zh-CN" dirty="0"/>
              <a:t>HTTP&amp;HTTPS</a:t>
            </a:r>
            <a:r>
              <a:rPr lang="zh-CN" altLang="en-US" dirty="0"/>
              <a:t>访问的网站</a:t>
            </a:r>
            <a:endParaRPr lang="en-US" altLang="zh-CN" dirty="0"/>
          </a:p>
          <a:p>
            <a:pPr marL="342900" indent="-342900">
              <a:buFont typeface="Arial" panose="020B0604020202090204" pitchFamily="34" charset="0"/>
              <a:buChar char="•"/>
            </a:pPr>
            <a:r>
              <a:rPr lang="zh-CN" altLang="en-US" dirty="0"/>
              <a:t>用户需自主输入</a:t>
            </a:r>
            <a:r>
              <a:rPr lang="en-US" altLang="zh-CN" dirty="0"/>
              <a:t>HTTPS</a:t>
            </a:r>
            <a:r>
              <a:rPr lang="zh-CN" altLang="en-US" dirty="0"/>
              <a:t>以确保访问网站的安全性</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信任机制的基本形式</a:t>
            </a:r>
            <a:endParaRPr lang="zh-CN" altLang="en-US" dirty="0"/>
          </a:p>
        </p:txBody>
      </p:sp>
      <p:sp>
        <p:nvSpPr>
          <p:cNvPr id="3" name="内容占位符 2"/>
          <p:cNvSpPr>
            <a:spLocks noGrp="1"/>
          </p:cNvSpPr>
          <p:nvPr>
            <p:ph idx="1"/>
          </p:nvPr>
        </p:nvSpPr>
        <p:spPr>
          <a:xfrm>
            <a:off x="822959" y="1845734"/>
            <a:ext cx="7543801" cy="4662642"/>
          </a:xfrm>
        </p:spPr>
        <p:txBody>
          <a:bodyPr>
            <a:normAutofit/>
          </a:bodyPr>
          <a:lstStyle/>
          <a:p>
            <a:r>
              <a:rPr lang="en-US" altLang="zh-CN" dirty="0"/>
              <a:t>PKI</a:t>
            </a:r>
            <a:r>
              <a:rPr lang="zh-CN" altLang="en-US" dirty="0"/>
              <a:t>信任机制的基本形式</a:t>
            </a:r>
            <a:endParaRPr lang="en-US" altLang="zh-CN" dirty="0"/>
          </a:p>
          <a:p>
            <a:pPr lvl="1"/>
            <a:r>
              <a:rPr lang="en-US" altLang="zh-CN" dirty="0"/>
              <a:t>Client</a:t>
            </a:r>
            <a:r>
              <a:rPr lang="zh-CN" altLang="en-US" dirty="0"/>
              <a:t>需验证所通信对方（例如，</a:t>
            </a:r>
            <a:r>
              <a:rPr lang="en-US" altLang="zh-CN" dirty="0"/>
              <a:t>TLS</a:t>
            </a:r>
            <a:r>
              <a:rPr lang="zh-CN" altLang="en-US" dirty="0"/>
              <a:t>服务器）的证书有效性以实现身份鉴别</a:t>
            </a:r>
            <a:endParaRPr lang="en-US" altLang="zh-CN" dirty="0"/>
          </a:p>
          <a:p>
            <a:pPr lvl="1"/>
            <a:r>
              <a:rPr lang="en-US" altLang="zh-CN" dirty="0"/>
              <a:t>Client</a:t>
            </a:r>
            <a:r>
              <a:rPr lang="zh-CN" altLang="en-US" dirty="0"/>
              <a:t>对服务器证书的验证方式为</a:t>
            </a:r>
            <a:endParaRPr lang="en-US" altLang="zh-CN" dirty="0"/>
          </a:p>
          <a:p>
            <a:pPr lvl="2"/>
            <a:r>
              <a:rPr lang="zh-CN" altLang="en-US" dirty="0"/>
              <a:t>构建证书链，验证证书是否由</a:t>
            </a:r>
            <a:r>
              <a:rPr lang="en-US" altLang="zh-CN" dirty="0"/>
              <a:t>Client</a:t>
            </a:r>
            <a:r>
              <a:rPr lang="zh-CN" altLang="en-US" dirty="0"/>
              <a:t>信任的根</a:t>
            </a:r>
            <a:r>
              <a:rPr lang="en-US" altLang="zh-CN" dirty="0"/>
              <a:t>CA</a:t>
            </a:r>
            <a:r>
              <a:rPr lang="zh-CN" altLang="en-US" dirty="0"/>
              <a:t>（</a:t>
            </a:r>
            <a:r>
              <a:rPr lang="en-US" altLang="zh-CN" dirty="0"/>
              <a:t>Trust Anchor</a:t>
            </a:r>
            <a:r>
              <a:rPr lang="zh-CN" altLang="en-US" dirty="0"/>
              <a:t>）签发</a:t>
            </a:r>
            <a:endParaRPr lang="en-US" altLang="zh-CN" dirty="0"/>
          </a:p>
          <a:p>
            <a:pPr lvl="1"/>
            <a:r>
              <a:rPr lang="en-US" altLang="zh-CN" dirty="0"/>
              <a:t>Client</a:t>
            </a:r>
            <a:r>
              <a:rPr lang="zh-CN" altLang="en-US" dirty="0"/>
              <a:t>对接收到的服务器证书的信任依赖于对于某个根</a:t>
            </a:r>
            <a:r>
              <a:rPr lang="en-US" altLang="zh-CN" dirty="0"/>
              <a:t>CA</a:t>
            </a:r>
            <a:r>
              <a:rPr lang="zh-CN" altLang="en-US" dirty="0"/>
              <a:t>的完全信任</a:t>
            </a:r>
            <a:endParaRPr lang="en-US" altLang="zh-CN" dirty="0"/>
          </a:p>
          <a:p>
            <a:pPr lvl="2"/>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信任机制的安全问题</a:t>
            </a:r>
            <a:endParaRPr lang="zh-CN" altLang="en-US" dirty="0"/>
          </a:p>
        </p:txBody>
      </p:sp>
      <p:sp>
        <p:nvSpPr>
          <p:cNvPr id="3" name="内容占位符 2"/>
          <p:cNvSpPr>
            <a:spLocks noGrp="1"/>
          </p:cNvSpPr>
          <p:nvPr>
            <p:ph idx="1"/>
          </p:nvPr>
        </p:nvSpPr>
        <p:spPr>
          <a:xfrm>
            <a:off x="822959" y="1845734"/>
            <a:ext cx="7543801" cy="4676090"/>
          </a:xfrm>
        </p:spPr>
        <p:txBody>
          <a:bodyPr>
            <a:normAutofit fontScale="92500" lnSpcReduction="10000"/>
          </a:bodyPr>
          <a:lstStyle/>
          <a:p>
            <a:r>
              <a:rPr lang="en-US" altLang="zh-CN" dirty="0"/>
              <a:t>PKI</a:t>
            </a:r>
            <a:r>
              <a:rPr lang="zh-CN" altLang="en-US" dirty="0"/>
              <a:t>系统在网络空间中广泛使用，</a:t>
            </a:r>
            <a:r>
              <a:rPr lang="en-US" altLang="zh-CN" dirty="0"/>
              <a:t>HTTPS</a:t>
            </a:r>
            <a:r>
              <a:rPr lang="zh-CN" altLang="en-US" dirty="0"/>
              <a:t>等应用越来越广泛</a:t>
            </a:r>
            <a:endParaRPr lang="en-US" altLang="zh-CN" dirty="0"/>
          </a:p>
          <a:p>
            <a:r>
              <a:rPr lang="zh-CN" altLang="en-US" dirty="0"/>
              <a:t>为实现网络中的互联互通，越来越多的证书需要被验证，</a:t>
            </a:r>
            <a:r>
              <a:rPr lang="zh-CN" altLang="en-US" dirty="0">
                <a:solidFill>
                  <a:srgbClr val="FF0000"/>
                </a:solidFill>
              </a:rPr>
              <a:t>被完全信任的</a:t>
            </a:r>
            <a:r>
              <a:rPr lang="en-US" altLang="zh-CN" dirty="0">
                <a:solidFill>
                  <a:srgbClr val="FF0000"/>
                </a:solidFill>
              </a:rPr>
              <a:t>CA</a:t>
            </a:r>
            <a:r>
              <a:rPr lang="zh-CN" altLang="en-US" dirty="0">
                <a:solidFill>
                  <a:srgbClr val="FF0000"/>
                </a:solidFill>
              </a:rPr>
              <a:t>数量一直在增长</a:t>
            </a:r>
            <a:endParaRPr lang="zh-CN" altLang="en-US" dirty="0">
              <a:solidFill>
                <a:srgbClr val="FF0000"/>
              </a:solidFill>
            </a:endParaRPr>
          </a:p>
          <a:p>
            <a:pPr lvl="1"/>
            <a:r>
              <a:rPr lang="zh-CN" altLang="en-US" dirty="0"/>
              <a:t>根</a:t>
            </a:r>
            <a:r>
              <a:rPr lang="en-US" altLang="zh-CN" dirty="0"/>
              <a:t>CA</a:t>
            </a:r>
            <a:endParaRPr lang="en-US" altLang="zh-CN" dirty="0"/>
          </a:p>
          <a:p>
            <a:pPr lvl="2"/>
            <a:r>
              <a:rPr lang="en-US" altLang="zh-CN" dirty="0"/>
              <a:t>Microsoft</a:t>
            </a:r>
            <a:r>
              <a:rPr lang="zh-CN" altLang="en-US" dirty="0"/>
              <a:t>：</a:t>
            </a:r>
            <a:r>
              <a:rPr lang="en-US" altLang="zh-CN" dirty="0"/>
              <a:t>337</a:t>
            </a:r>
            <a:r>
              <a:rPr lang="zh-CN" altLang="en-US" dirty="0"/>
              <a:t>，</a:t>
            </a:r>
            <a:r>
              <a:rPr lang="en-US" altLang="zh-CN" dirty="0"/>
              <a:t>Firefox:180</a:t>
            </a:r>
            <a:endParaRPr lang="en-US" altLang="zh-CN" dirty="0"/>
          </a:p>
          <a:p>
            <a:pPr lvl="1"/>
            <a:r>
              <a:rPr lang="zh-CN" altLang="en-US" dirty="0"/>
              <a:t>中间</a:t>
            </a:r>
            <a:r>
              <a:rPr lang="en-US" altLang="zh-CN" dirty="0"/>
              <a:t>CA</a:t>
            </a:r>
            <a:endParaRPr lang="en-US" altLang="zh-CN" dirty="0"/>
          </a:p>
          <a:p>
            <a:pPr lvl="2"/>
            <a:r>
              <a:rPr lang="zh-CN" altLang="en-US" dirty="0"/>
              <a:t>约</a:t>
            </a:r>
            <a:r>
              <a:rPr lang="en-US" altLang="zh-CN" dirty="0"/>
              <a:t>1590</a:t>
            </a:r>
            <a:r>
              <a:rPr lang="zh-CN" altLang="en-US" dirty="0"/>
              <a:t>个，分属</a:t>
            </a:r>
            <a:r>
              <a:rPr lang="en-US" altLang="zh-CN" dirty="0"/>
              <a:t>57</a:t>
            </a:r>
            <a:r>
              <a:rPr lang="zh-CN" altLang="en-US" dirty="0"/>
              <a:t>个国家的</a:t>
            </a:r>
            <a:r>
              <a:rPr lang="en-US" altLang="zh-CN" dirty="0"/>
              <a:t>683</a:t>
            </a:r>
            <a:r>
              <a:rPr lang="zh-CN" altLang="en-US" dirty="0"/>
              <a:t>个组织</a:t>
            </a:r>
            <a:endParaRPr lang="zh-CN" altLang="en-US" dirty="0"/>
          </a:p>
          <a:p>
            <a:pPr lvl="2"/>
            <a:r>
              <a:rPr lang="zh-CN" altLang="en-US" dirty="0"/>
              <a:t>韩国政府根</a:t>
            </a:r>
            <a:r>
              <a:rPr lang="en-US" altLang="zh-CN" dirty="0"/>
              <a:t>CA</a:t>
            </a:r>
            <a:r>
              <a:rPr lang="zh-CN" altLang="en-US" dirty="0"/>
              <a:t>：</a:t>
            </a:r>
            <a:r>
              <a:rPr lang="en-US" altLang="zh-CN" dirty="0"/>
              <a:t>194</a:t>
            </a:r>
            <a:r>
              <a:rPr lang="zh-CN" altLang="en-US" dirty="0"/>
              <a:t>个中间</a:t>
            </a:r>
            <a:r>
              <a:rPr lang="en-US" altLang="zh-CN" dirty="0"/>
              <a:t>CA</a:t>
            </a:r>
            <a:endParaRPr lang="en-US" altLang="zh-CN" dirty="0"/>
          </a:p>
          <a:p>
            <a:pPr lvl="2"/>
            <a:r>
              <a:rPr lang="en-US" altLang="zh-CN" dirty="0"/>
              <a:t>DFN</a:t>
            </a:r>
            <a:r>
              <a:rPr lang="zh-CN" altLang="en-US" dirty="0"/>
              <a:t>：</a:t>
            </a:r>
            <a:r>
              <a:rPr lang="en-US" altLang="zh-CN" dirty="0"/>
              <a:t>290</a:t>
            </a:r>
            <a:r>
              <a:rPr lang="zh-CN" altLang="en-US" dirty="0"/>
              <a:t>个中间</a:t>
            </a:r>
            <a:r>
              <a:rPr lang="en-US" altLang="zh-CN" dirty="0"/>
              <a:t>CA</a:t>
            </a:r>
            <a:endParaRPr lang="en-US" altLang="zh-CN" dirty="0"/>
          </a:p>
          <a:p>
            <a:pPr lvl="1"/>
            <a:r>
              <a:rPr lang="zh-CN" altLang="en-US" dirty="0"/>
              <a:t>其他方式</a:t>
            </a:r>
            <a:endParaRPr lang="en-US" altLang="zh-CN" dirty="0"/>
          </a:p>
          <a:p>
            <a:pPr lvl="1"/>
            <a:endParaRPr lang="zh-CN" altLang="en-US" dirty="0"/>
          </a:p>
        </p:txBody>
      </p:sp>
      <p:grpSp>
        <p:nvGrpSpPr>
          <p:cNvPr id="4" name="组合 3"/>
          <p:cNvGrpSpPr/>
          <p:nvPr/>
        </p:nvGrpSpPr>
        <p:grpSpPr>
          <a:xfrm>
            <a:off x="6417468" y="3127538"/>
            <a:ext cx="2597944" cy="4030504"/>
            <a:chOff x="11595" y="1825"/>
            <a:chExt cx="5455" cy="8463"/>
          </a:xfrm>
        </p:grpSpPr>
        <p:sp>
          <p:nvSpPr>
            <p:cNvPr id="5" name="AutoShape 5"/>
            <p:cNvSpPr/>
            <p:nvPr/>
          </p:nvSpPr>
          <p:spPr>
            <a:xfrm>
              <a:off x="13700" y="1825"/>
              <a:ext cx="2878" cy="1625"/>
            </a:xfrm>
            <a:prstGeom prst="cloudCallout">
              <a:avLst>
                <a:gd name="adj1" fmla="val -27792"/>
                <a:gd name="adj2" fmla="val 40528"/>
              </a:avLst>
            </a:prstGeom>
            <a:solidFill>
              <a:srgbClr val="99CCFF"/>
            </a:solidFill>
            <a:ln w="9525" cap="flat" cmpd="sng">
              <a:solidFill>
                <a:schemeClr val="tx1"/>
              </a:solidFill>
              <a:prstDash val="solid"/>
              <a:round/>
              <a:headEnd type="none" w="med" len="med"/>
              <a:tailEnd type="none" w="med" len="med"/>
            </a:ln>
          </p:spPr>
          <p:txBody>
            <a:bodyPr wrap="none" lIns="67628" tIns="35243" rIns="67628" bIns="35243" anchor="ctr"/>
            <a:lstStyle/>
            <a:p>
              <a:pPr lvl="0" algn="ctr" eaLnBrk="1" hangingPunct="1"/>
              <a:r>
                <a:rPr lang="zh-CN" altLang="en-US" sz="1350" dirty="0">
                  <a:latin typeface="Arial" panose="020B0604020202090204" pitchFamily="34" charset="0"/>
                  <a:ea typeface="宋体" pitchFamily="2" charset="-122"/>
                </a:rPr>
                <a:t>根CA（数百）</a:t>
              </a:r>
              <a:endParaRPr lang="zh-CN" altLang="en-US" sz="1350" dirty="0">
                <a:latin typeface="Arial" panose="020B0604020202090204" pitchFamily="34" charset="0"/>
                <a:ea typeface="宋体" pitchFamily="2" charset="-122"/>
              </a:endParaRPr>
            </a:p>
          </p:txBody>
        </p:sp>
        <p:sp>
          <p:nvSpPr>
            <p:cNvPr id="6" name="AutoShape 6"/>
            <p:cNvSpPr/>
            <p:nvPr/>
          </p:nvSpPr>
          <p:spPr>
            <a:xfrm>
              <a:off x="12743" y="4294"/>
              <a:ext cx="3870" cy="2265"/>
            </a:xfrm>
            <a:prstGeom prst="cloudCallout">
              <a:avLst>
                <a:gd name="adj1" fmla="val -27792"/>
                <a:gd name="adj2" fmla="val 40528"/>
              </a:avLst>
            </a:prstGeom>
            <a:solidFill>
              <a:srgbClr val="99CCFF"/>
            </a:solidFill>
            <a:ln w="9525" cap="flat" cmpd="sng">
              <a:solidFill>
                <a:schemeClr val="tx1"/>
              </a:solidFill>
              <a:prstDash val="solid"/>
              <a:round/>
              <a:headEnd type="none" w="med" len="med"/>
              <a:tailEnd type="none" w="med" len="med"/>
            </a:ln>
          </p:spPr>
          <p:txBody>
            <a:bodyPr wrap="none" lIns="67628" tIns="35243" rIns="67628" bIns="35243" anchor="ctr"/>
            <a:lstStyle/>
            <a:p>
              <a:pPr lvl="0" algn="ctr" eaLnBrk="1" hangingPunct="1"/>
              <a:r>
                <a:rPr lang="zh-CN" altLang="en-US" sz="1350" dirty="0">
                  <a:latin typeface="Arial" panose="020B0604020202090204" pitchFamily="34" charset="0"/>
                  <a:ea typeface="宋体" pitchFamily="2" charset="-122"/>
                </a:rPr>
                <a:t>中间CA（上千）</a:t>
              </a:r>
              <a:endParaRPr lang="zh-CN" altLang="en-US" sz="1350" dirty="0">
                <a:latin typeface="Arial" panose="020B0604020202090204" pitchFamily="34" charset="0"/>
                <a:ea typeface="宋体" pitchFamily="2" charset="-122"/>
              </a:endParaRPr>
            </a:p>
          </p:txBody>
        </p:sp>
        <p:sp>
          <p:nvSpPr>
            <p:cNvPr id="7" name="AutoShape 7"/>
            <p:cNvSpPr/>
            <p:nvPr/>
          </p:nvSpPr>
          <p:spPr>
            <a:xfrm>
              <a:off x="11595" y="7388"/>
              <a:ext cx="5455" cy="2900"/>
            </a:xfrm>
            <a:prstGeom prst="cloudCallout">
              <a:avLst>
                <a:gd name="adj1" fmla="val -27792"/>
                <a:gd name="adj2" fmla="val 40528"/>
              </a:avLst>
            </a:prstGeom>
            <a:solidFill>
              <a:srgbClr val="99CCFF"/>
            </a:solidFill>
            <a:ln w="9525" cap="flat" cmpd="sng">
              <a:solidFill>
                <a:schemeClr val="tx1"/>
              </a:solidFill>
              <a:prstDash val="solid"/>
              <a:round/>
              <a:headEnd type="none" w="med" len="med"/>
              <a:tailEnd type="none" w="med" len="med"/>
            </a:ln>
          </p:spPr>
          <p:txBody>
            <a:bodyPr wrap="none" lIns="67628" tIns="35243" rIns="67628" bIns="35243" anchor="ctr"/>
            <a:lstStyle/>
            <a:p>
              <a:pPr lvl="0" algn="ctr" eaLnBrk="1" hangingPunct="1"/>
              <a:r>
                <a:rPr lang="zh-CN" altLang="en-US" sz="1350" dirty="0">
                  <a:latin typeface="Arial" panose="020B0604020202090204" pitchFamily="34" charset="0"/>
                  <a:ea typeface="宋体" pitchFamily="2" charset="-122"/>
                </a:rPr>
                <a:t>全网域名</a:t>
              </a:r>
              <a:endParaRPr lang="zh-CN" altLang="en-US" sz="1350" dirty="0">
                <a:latin typeface="Arial" panose="020B0604020202090204" pitchFamily="34" charset="0"/>
                <a:ea typeface="宋体" pitchFamily="2" charset="-122"/>
              </a:endParaRPr>
            </a:p>
          </p:txBody>
        </p:sp>
        <p:sp>
          <p:nvSpPr>
            <p:cNvPr id="8" name="AutoShape 8"/>
            <p:cNvSpPr/>
            <p:nvPr/>
          </p:nvSpPr>
          <p:spPr>
            <a:xfrm>
              <a:off x="15183" y="3575"/>
              <a:ext cx="117" cy="585"/>
            </a:xfrm>
            <a:prstGeom prst="downArrow">
              <a:avLst>
                <a:gd name="adj1" fmla="val 50000"/>
                <a:gd name="adj2" fmla="val 124445"/>
              </a:avLst>
            </a:prstGeom>
            <a:solidFill>
              <a:srgbClr val="99CCFF"/>
            </a:solidFill>
            <a:ln w="9525" cap="flat" cmpd="sng">
              <a:solidFill>
                <a:schemeClr val="tx1"/>
              </a:solidFill>
              <a:prstDash val="solid"/>
              <a:miter/>
              <a:headEnd type="none" w="med" len="med"/>
              <a:tailEnd type="none" w="med" len="med"/>
            </a:ln>
          </p:spPr>
          <p:txBody>
            <a:bodyPr wrap="none" lIns="67628" tIns="35243" rIns="67628" bIns="35243" anchor="ctr"/>
            <a:lstStyle/>
            <a:p>
              <a:pPr lvl="0" eaLnBrk="1" hangingPunct="1"/>
              <a:endParaRPr lang="zh-CN" altLang="zh-CN" sz="1350" dirty="0">
                <a:latin typeface="Arial" panose="020B0604020202090204" pitchFamily="34" charset="0"/>
                <a:ea typeface="宋体" pitchFamily="2" charset="-122"/>
              </a:endParaRPr>
            </a:p>
          </p:txBody>
        </p:sp>
        <p:sp>
          <p:nvSpPr>
            <p:cNvPr id="9" name="AutoShape 9"/>
            <p:cNvSpPr/>
            <p:nvPr/>
          </p:nvSpPr>
          <p:spPr>
            <a:xfrm>
              <a:off x="15155" y="6693"/>
              <a:ext cx="120" cy="585"/>
            </a:xfrm>
            <a:prstGeom prst="downArrow">
              <a:avLst>
                <a:gd name="adj1" fmla="val 50000"/>
                <a:gd name="adj2" fmla="val 121875"/>
              </a:avLst>
            </a:prstGeom>
            <a:solidFill>
              <a:srgbClr val="99CCFF"/>
            </a:solidFill>
            <a:ln w="9525" cap="flat" cmpd="sng">
              <a:solidFill>
                <a:schemeClr val="tx1"/>
              </a:solidFill>
              <a:prstDash val="solid"/>
              <a:miter/>
              <a:headEnd type="none" w="med" len="med"/>
              <a:tailEnd type="none" w="med" len="med"/>
            </a:ln>
          </p:spPr>
          <p:txBody>
            <a:bodyPr wrap="none" lIns="67628" tIns="35243" rIns="67628" bIns="35243" anchor="ctr"/>
            <a:lstStyle/>
            <a:p>
              <a:pPr lvl="0" eaLnBrk="1" hangingPunct="1"/>
              <a:endParaRPr lang="zh-CN" altLang="en-US" sz="1350" dirty="0">
                <a:latin typeface="Arial" panose="020B0604020202090204" pitchFamily="34" charset="0"/>
                <a:ea typeface="宋体" pitchFamily="2" charset="-122"/>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信任机制的安全问题</a:t>
            </a:r>
            <a:endParaRPr lang="zh-CN" altLang="en-US" dirty="0"/>
          </a:p>
        </p:txBody>
      </p:sp>
      <p:sp>
        <p:nvSpPr>
          <p:cNvPr id="3" name="内容占位符 2"/>
          <p:cNvSpPr>
            <a:spLocks noGrp="1"/>
          </p:cNvSpPr>
          <p:nvPr>
            <p:ph idx="1"/>
          </p:nvPr>
        </p:nvSpPr>
        <p:spPr/>
        <p:txBody>
          <a:bodyPr/>
          <a:lstStyle/>
          <a:p>
            <a:r>
              <a:rPr lang="en-US" altLang="zh-CN" dirty="0"/>
              <a:t>CA</a:t>
            </a:r>
            <a:r>
              <a:rPr lang="zh-CN" altLang="en-US" dirty="0"/>
              <a:t>并不是完全可信，</a:t>
            </a:r>
            <a:r>
              <a:rPr lang="en-US" altLang="zh-CN" dirty="0"/>
              <a:t>CA</a:t>
            </a:r>
            <a:r>
              <a:rPr lang="zh-CN" altLang="en-US" dirty="0"/>
              <a:t>可能发布虚假证书</a:t>
            </a:r>
            <a:endParaRPr lang="zh-CN" altLang="en-US" dirty="0"/>
          </a:p>
          <a:p>
            <a:pPr lvl="1"/>
            <a:r>
              <a:rPr lang="zh-CN" altLang="en-US" dirty="0"/>
              <a:t>虚假证书：证书可以被验证通过，但是证书对应的私钥并不被证书主体拥有，而是被其他人拥有</a:t>
            </a:r>
            <a:endParaRPr lang="zh-CN" altLang="en-US" dirty="0"/>
          </a:p>
          <a:p>
            <a:pPr lvl="1"/>
            <a:r>
              <a:rPr lang="zh-CN" altLang="en-US" dirty="0"/>
              <a:t>原因：不严格的审查、操作失误、系统入侵、当地政府或管理机构强制要求</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zh-CN" altLang="en-US" b="1" dirty="0"/>
          </a:p>
        </p:txBody>
      </p:sp>
      <p:pic>
        <p:nvPicPr>
          <p:cNvPr id="4" name="图片 3"/>
          <p:cNvPicPr>
            <a:picLocks noChangeAspect="1"/>
          </p:cNvPicPr>
          <p:nvPr/>
        </p:nvPicPr>
        <p:blipFill>
          <a:blip r:embed="rId1"/>
          <a:stretch>
            <a:fillRect/>
          </a:stretch>
        </p:blipFill>
        <p:spPr>
          <a:xfrm>
            <a:off x="2951967" y="4275724"/>
            <a:ext cx="5917489" cy="258227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安全事件</a:t>
            </a:r>
            <a:endParaRPr lang="zh-CN" altLang="en-US" dirty="0"/>
          </a:p>
        </p:txBody>
      </p:sp>
      <p:sp>
        <p:nvSpPr>
          <p:cNvPr id="3" name="内容占位符 2"/>
          <p:cNvSpPr>
            <a:spLocks noGrp="1"/>
          </p:cNvSpPr>
          <p:nvPr>
            <p:ph idx="1"/>
          </p:nvPr>
        </p:nvSpPr>
        <p:spPr/>
        <p:txBody>
          <a:bodyPr>
            <a:normAutofit/>
          </a:bodyPr>
          <a:lstStyle/>
          <a:p>
            <a:r>
              <a:rPr lang="zh-CN" altLang="en-US" dirty="0"/>
              <a:t>典型的</a:t>
            </a:r>
            <a:r>
              <a:rPr lang="en-US" altLang="zh-CN" dirty="0"/>
              <a:t>CA</a:t>
            </a:r>
            <a:r>
              <a:rPr lang="zh-CN" altLang="en-US" dirty="0"/>
              <a:t>发布虚假证书事件</a:t>
            </a:r>
            <a:endParaRPr lang="zh-CN" altLang="en-US" dirty="0"/>
          </a:p>
          <a:p>
            <a:pPr lvl="1"/>
            <a:r>
              <a:rPr lang="en-US" altLang="zh-CN" dirty="0"/>
              <a:t>2011</a:t>
            </a:r>
            <a:r>
              <a:rPr lang="zh-CN" altLang="en-US" dirty="0"/>
              <a:t>年</a:t>
            </a:r>
            <a:r>
              <a:rPr lang="en-US" altLang="zh-CN" dirty="0"/>
              <a:t>3</a:t>
            </a:r>
            <a:r>
              <a:rPr lang="zh-CN" altLang="en-US" dirty="0"/>
              <a:t>月，</a:t>
            </a:r>
            <a:r>
              <a:rPr lang="en-US" altLang="zh-CN" dirty="0" err="1"/>
              <a:t>Comodo</a:t>
            </a:r>
            <a:r>
              <a:rPr lang="zh-CN" altLang="en-US" dirty="0"/>
              <a:t>公司证书发行机构</a:t>
            </a:r>
            <a:endParaRPr lang="zh-CN" altLang="en-US" dirty="0"/>
          </a:p>
          <a:p>
            <a:pPr lvl="2"/>
            <a:r>
              <a:rPr lang="en-US" altLang="zh-CN" dirty="0"/>
              <a:t>9</a:t>
            </a:r>
            <a:r>
              <a:rPr lang="zh-CN" altLang="en-US" dirty="0"/>
              <a:t>个虚假的证书</a:t>
            </a:r>
            <a:endParaRPr lang="zh-CN" altLang="en-US" dirty="0"/>
          </a:p>
          <a:p>
            <a:pPr lvl="2"/>
            <a:r>
              <a:rPr lang="zh-CN" altLang="en-US" dirty="0"/>
              <a:t>*</a:t>
            </a:r>
            <a:r>
              <a:rPr lang="en-US" altLang="zh-CN" dirty="0"/>
              <a:t>.google.com</a:t>
            </a:r>
            <a:r>
              <a:rPr lang="zh-CN" altLang="en-US" dirty="0"/>
              <a:t>，*</a:t>
            </a:r>
            <a:r>
              <a:rPr lang="en-US" altLang="zh-CN" dirty="0"/>
              <a:t>.yahoo.com</a:t>
            </a:r>
            <a:r>
              <a:rPr lang="zh-CN" altLang="en-US" dirty="0"/>
              <a:t>，*</a:t>
            </a:r>
            <a:r>
              <a:rPr lang="en-US" altLang="zh-CN" dirty="0"/>
              <a:t>.skype.com</a:t>
            </a:r>
            <a:r>
              <a:rPr lang="zh-CN" altLang="en-US" dirty="0"/>
              <a:t>，*</a:t>
            </a:r>
            <a:r>
              <a:rPr lang="en-US" altLang="zh-CN" dirty="0"/>
              <a:t>.login.live.com</a:t>
            </a:r>
            <a:r>
              <a:rPr lang="zh-CN" altLang="en-US" dirty="0"/>
              <a:t>，以及*</a:t>
            </a:r>
            <a:r>
              <a:rPr lang="en-US" altLang="zh-CN" dirty="0"/>
              <a:t>.addons.mozilla.org</a:t>
            </a:r>
            <a:endParaRPr lang="en-US" altLang="zh-CN" dirty="0"/>
          </a:p>
          <a:p>
            <a:pPr lvl="1"/>
            <a:r>
              <a:rPr lang="en-US" altLang="zh-CN" dirty="0"/>
              <a:t>2011</a:t>
            </a:r>
            <a:r>
              <a:rPr lang="zh-CN" altLang="en-US" dirty="0"/>
              <a:t>年</a:t>
            </a:r>
            <a:r>
              <a:rPr lang="en-US" altLang="zh-CN" dirty="0"/>
              <a:t>7</a:t>
            </a:r>
            <a:r>
              <a:rPr lang="zh-CN" altLang="en-US" dirty="0"/>
              <a:t>月，荷兰</a:t>
            </a:r>
            <a:r>
              <a:rPr lang="en-US" altLang="zh-CN" dirty="0"/>
              <a:t>CA</a:t>
            </a:r>
            <a:r>
              <a:rPr lang="zh-CN" altLang="en-US" dirty="0"/>
              <a:t>机构</a:t>
            </a:r>
            <a:r>
              <a:rPr lang="en-US" altLang="zh-CN" dirty="0" err="1"/>
              <a:t>Diginotar</a:t>
            </a:r>
            <a:endParaRPr lang="en-US" altLang="zh-CN" dirty="0"/>
          </a:p>
          <a:p>
            <a:pPr lvl="2"/>
            <a:r>
              <a:rPr lang="en-US" altLang="zh-CN" dirty="0"/>
              <a:t>250</a:t>
            </a:r>
            <a:r>
              <a:rPr lang="zh-CN" altLang="en-US" dirty="0"/>
              <a:t>个虚假证书</a:t>
            </a:r>
            <a:endParaRPr lang="zh-CN" altLang="en-US" dirty="0"/>
          </a:p>
          <a:p>
            <a:pPr lvl="2"/>
            <a:r>
              <a:rPr lang="zh-CN" altLang="en-US" dirty="0"/>
              <a:t>*</a:t>
            </a:r>
            <a:r>
              <a:rPr lang="en-US" altLang="zh-CN" dirty="0"/>
              <a:t>.google.com</a:t>
            </a:r>
            <a:r>
              <a:rPr lang="zh-CN" altLang="en-US" dirty="0"/>
              <a:t>，*</a:t>
            </a:r>
            <a:r>
              <a:rPr lang="en-US" altLang="zh-CN" dirty="0"/>
              <a:t>.microsoft.com</a:t>
            </a:r>
            <a:r>
              <a:rPr lang="zh-CN" altLang="en-US" dirty="0"/>
              <a:t>，*</a:t>
            </a:r>
            <a:r>
              <a:rPr lang="en-US" altLang="zh-CN" dirty="0"/>
              <a:t>.windowsupdate.com</a:t>
            </a:r>
            <a:endParaRPr lang="en-US" altLang="zh-CN" dirty="0"/>
          </a:p>
          <a:p>
            <a:pPr lvl="1"/>
            <a:r>
              <a:rPr lang="en-US" altLang="zh-CN" dirty="0"/>
              <a:t>CNNIC</a:t>
            </a:r>
            <a:r>
              <a:rPr lang="zh-CN" altLang="en-US" dirty="0"/>
              <a:t>、联想</a:t>
            </a:r>
            <a:r>
              <a:rPr lang="en-US" altLang="zh-CN" dirty="0" err="1"/>
              <a:t>superfish</a:t>
            </a:r>
            <a:r>
              <a:rPr lang="en-US" altLang="zh-CN" dirty="0"/>
              <a:t>……</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J}E[]1QKP(KTU13]T2[6@4N"/>
          <p:cNvPicPr>
            <a:picLocks noChangeAspect="1"/>
          </p:cNvPicPr>
          <p:nvPr/>
        </p:nvPicPr>
        <p:blipFill>
          <a:blip r:embed="rId1"/>
          <a:stretch>
            <a:fillRect/>
          </a:stretch>
        </p:blipFill>
        <p:spPr>
          <a:xfrm>
            <a:off x="4594859" y="3046722"/>
            <a:ext cx="4505942" cy="1458043"/>
          </a:xfrm>
          <a:prstGeom prst="rect">
            <a:avLst/>
          </a:prstGeom>
        </p:spPr>
      </p:pic>
      <p:sp>
        <p:nvSpPr>
          <p:cNvPr id="2" name="标题 1"/>
          <p:cNvSpPr>
            <a:spLocks noGrp="1"/>
          </p:cNvSpPr>
          <p:nvPr>
            <p:ph type="title"/>
          </p:nvPr>
        </p:nvSpPr>
        <p:spPr/>
        <p:txBody>
          <a:bodyPr/>
          <a:lstStyle/>
          <a:p>
            <a:r>
              <a:rPr lang="zh-CN" altLang="en-US" dirty="0"/>
              <a:t>虚假证书的中间人攻击</a:t>
            </a:r>
            <a:endParaRPr lang="zh-CN" altLang="en-US" dirty="0"/>
          </a:p>
        </p:txBody>
      </p:sp>
      <p:sp>
        <p:nvSpPr>
          <p:cNvPr id="3" name="内容占位符 2"/>
          <p:cNvSpPr>
            <a:spLocks noGrp="1"/>
          </p:cNvSpPr>
          <p:nvPr>
            <p:ph idx="1"/>
          </p:nvPr>
        </p:nvSpPr>
        <p:spPr/>
        <p:txBody>
          <a:bodyPr/>
          <a:lstStyle/>
          <a:p>
            <a:r>
              <a:rPr lang="zh-CN" altLang="en-US" dirty="0"/>
              <a:t>虚假证书造成的威胁</a:t>
            </a:r>
            <a:endParaRPr lang="en-US" altLang="zh-CN" dirty="0"/>
          </a:p>
          <a:p>
            <a:pPr lvl="1"/>
            <a:r>
              <a:rPr lang="zh-CN" altLang="en-US" dirty="0"/>
              <a:t>中间人攻击</a:t>
            </a:r>
            <a:endParaRPr lang="en-US" altLang="zh-CN" dirty="0"/>
          </a:p>
          <a:p>
            <a:pPr lvl="1"/>
            <a:r>
              <a:rPr lang="en-US" altLang="zh-CN" dirty="0"/>
              <a:t>Client</a:t>
            </a:r>
            <a:r>
              <a:rPr lang="zh-CN" altLang="en-US" dirty="0"/>
              <a:t>访问到错误的网络服务</a:t>
            </a:r>
            <a:endParaRPr lang="zh-CN" altLang="en-US" dirty="0"/>
          </a:p>
        </p:txBody>
      </p:sp>
      <p:pic>
        <p:nvPicPr>
          <p:cNvPr id="4" name="内容占位符 3"/>
          <p:cNvPicPr>
            <a:picLocks noChangeAspect="1"/>
          </p:cNvPicPr>
          <p:nvPr/>
        </p:nvPicPr>
        <p:blipFill>
          <a:blip r:embed="rId2"/>
          <a:stretch>
            <a:fillRect/>
          </a:stretch>
        </p:blipFill>
        <p:spPr>
          <a:xfrm>
            <a:off x="1205367" y="4504765"/>
            <a:ext cx="7036162" cy="20986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系统安全增强</a:t>
            </a:r>
            <a:endParaRPr lang="zh-CN" altLang="en-US" dirty="0"/>
          </a:p>
        </p:txBody>
      </p:sp>
      <p:sp>
        <p:nvSpPr>
          <p:cNvPr id="3" name="内容占位符 2"/>
          <p:cNvSpPr>
            <a:spLocks noGrp="1"/>
          </p:cNvSpPr>
          <p:nvPr>
            <p:ph idx="1"/>
          </p:nvPr>
        </p:nvSpPr>
        <p:spPr/>
        <p:txBody>
          <a:bodyPr/>
          <a:lstStyle/>
          <a:p>
            <a:endParaRPr lang="en-US" altLang="zh-CN" dirty="0"/>
          </a:p>
          <a:p>
            <a:r>
              <a:rPr lang="zh-CN" altLang="en-US" sz="3200" dirty="0">
                <a:solidFill>
                  <a:srgbClr val="FF0000"/>
                </a:solidFill>
              </a:rPr>
              <a:t>入侵容忍的</a:t>
            </a:r>
            <a:r>
              <a:rPr lang="en-US" altLang="zh-CN" sz="3200" dirty="0">
                <a:solidFill>
                  <a:srgbClr val="FF0000"/>
                </a:solidFill>
              </a:rPr>
              <a:t>CA</a:t>
            </a:r>
            <a:r>
              <a:rPr lang="zh-CN" altLang="en-US" sz="3200" dirty="0">
                <a:solidFill>
                  <a:srgbClr val="FF0000"/>
                </a:solidFill>
              </a:rPr>
              <a:t>系统</a:t>
            </a:r>
            <a:endParaRPr lang="en-US" altLang="zh-CN" sz="3200" dirty="0">
              <a:solidFill>
                <a:srgbClr val="FF0000"/>
              </a:solidFill>
            </a:endParaRPr>
          </a:p>
          <a:p>
            <a:r>
              <a:rPr lang="zh-CN" altLang="en-US" sz="3200" dirty="0"/>
              <a:t>信任增强的</a:t>
            </a:r>
            <a:r>
              <a:rPr lang="en-US" altLang="zh-CN" sz="3200" dirty="0"/>
              <a:t>PKI</a:t>
            </a:r>
            <a:r>
              <a:rPr lang="zh-CN" altLang="en-US" sz="3200" dirty="0"/>
              <a:t>体系</a:t>
            </a:r>
            <a:endParaRPr lang="en-US" altLang="zh-CN" sz="3200" dirty="0"/>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后果</a:t>
            </a:r>
            <a:endParaRPr lang="zh-CN" altLang="en-US" dirty="0"/>
          </a:p>
        </p:txBody>
      </p:sp>
      <p:sp>
        <p:nvSpPr>
          <p:cNvPr id="3" name="内容占位符 2"/>
          <p:cNvSpPr>
            <a:spLocks noGrp="1"/>
          </p:cNvSpPr>
          <p:nvPr>
            <p:ph idx="1"/>
          </p:nvPr>
        </p:nvSpPr>
        <p:spPr/>
        <p:txBody>
          <a:bodyPr>
            <a:normAutofit/>
          </a:bodyPr>
          <a:lstStyle/>
          <a:p>
            <a:r>
              <a:rPr lang="zh-CN" altLang="en-US" dirty="0"/>
              <a:t>在预装信任的根</a:t>
            </a:r>
            <a:r>
              <a:rPr lang="en-US" altLang="zh-CN" dirty="0"/>
              <a:t>CA</a:t>
            </a:r>
            <a:r>
              <a:rPr lang="zh-CN" altLang="en-US" dirty="0"/>
              <a:t>中，只要有</a:t>
            </a:r>
            <a:r>
              <a:rPr lang="en-US" altLang="zh-CN" dirty="0"/>
              <a:t>1</a:t>
            </a:r>
            <a:r>
              <a:rPr lang="zh-CN" altLang="en-US" dirty="0"/>
              <a:t>个出现安全问题，就可以对所有的通信发起中间人攻击</a:t>
            </a:r>
            <a:endParaRPr lang="en-US" altLang="zh-CN" dirty="0"/>
          </a:p>
          <a:p>
            <a:pPr lvl="1"/>
            <a:r>
              <a:rPr lang="zh-CN" altLang="en-US" dirty="0"/>
              <a:t>联想</a:t>
            </a:r>
            <a:r>
              <a:rPr lang="en-US" altLang="zh-CN" dirty="0" err="1"/>
              <a:t>Superfish</a:t>
            </a:r>
            <a:endParaRPr lang="en-US" altLang="zh-CN" dirty="0"/>
          </a:p>
          <a:p>
            <a:pPr lvl="2"/>
            <a:r>
              <a:rPr lang="zh-CN" altLang="en-US" dirty="0"/>
              <a:t>系统预装了合作厂商的根</a:t>
            </a:r>
            <a:r>
              <a:rPr lang="en-US" altLang="zh-CN" dirty="0"/>
              <a:t>CA</a:t>
            </a:r>
            <a:r>
              <a:rPr lang="zh-CN" altLang="en-US" dirty="0"/>
              <a:t>证书</a:t>
            </a:r>
            <a:endParaRPr lang="en-US" altLang="zh-CN" dirty="0"/>
          </a:p>
          <a:p>
            <a:pPr lvl="2"/>
            <a:r>
              <a:rPr lang="zh-CN" altLang="en-US" dirty="0"/>
              <a:t>该</a:t>
            </a:r>
            <a:r>
              <a:rPr lang="en-US" altLang="zh-CN" dirty="0"/>
              <a:t>CA</a:t>
            </a:r>
            <a:r>
              <a:rPr lang="zh-CN" altLang="en-US" dirty="0"/>
              <a:t>证书支持对</a:t>
            </a:r>
            <a:r>
              <a:rPr lang="en-US" altLang="zh-CN" dirty="0"/>
              <a:t>SSL</a:t>
            </a:r>
            <a:r>
              <a:rPr lang="zh-CN" altLang="en-US" dirty="0"/>
              <a:t>服务器的证书签发</a:t>
            </a:r>
            <a:endParaRPr lang="en-US" altLang="zh-CN" dirty="0"/>
          </a:p>
          <a:p>
            <a:pPr lvl="2"/>
            <a:r>
              <a:rPr lang="zh-CN" altLang="en-US" dirty="0"/>
              <a:t>攻击者可以从设备中获得了</a:t>
            </a:r>
            <a:r>
              <a:rPr lang="en-US" altLang="zh-CN" dirty="0"/>
              <a:t>CA</a:t>
            </a:r>
            <a:r>
              <a:rPr lang="zh-CN" altLang="en-US" dirty="0"/>
              <a:t>的私钥，并可签发任意域名的</a:t>
            </a:r>
            <a:r>
              <a:rPr lang="en-US" altLang="zh-CN" dirty="0"/>
              <a:t>SSL</a:t>
            </a:r>
            <a:r>
              <a:rPr lang="zh-CN" altLang="en-US" dirty="0"/>
              <a:t>证书</a:t>
            </a:r>
            <a:endParaRPr lang="en-US" altLang="zh-CN" dirty="0"/>
          </a:p>
          <a:p>
            <a:r>
              <a:rPr lang="zh-CN" altLang="en-US" dirty="0"/>
              <a:t>事实已经表明：有很多个有安全问题</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信任体系的安全问题</a:t>
            </a:r>
            <a:endParaRPr lang="zh-CN" altLang="en-US" dirty="0"/>
          </a:p>
        </p:txBody>
      </p:sp>
      <p:sp>
        <p:nvSpPr>
          <p:cNvPr id="3" name="内容占位符 2"/>
          <p:cNvSpPr>
            <a:spLocks noGrp="1"/>
          </p:cNvSpPr>
          <p:nvPr>
            <p:ph idx="1"/>
          </p:nvPr>
        </p:nvSpPr>
        <p:spPr/>
        <p:txBody>
          <a:bodyPr/>
          <a:lstStyle/>
          <a:p>
            <a:r>
              <a:rPr lang="zh-CN" altLang="en-US" dirty="0"/>
              <a:t>“木桶效应”</a:t>
            </a:r>
            <a:endParaRPr lang="zh-CN" altLang="en-US" dirty="0"/>
          </a:p>
          <a:p>
            <a:pPr lvl="1"/>
            <a:r>
              <a:rPr lang="zh-CN" altLang="en-US" dirty="0"/>
              <a:t>由于每一个被信任的</a:t>
            </a:r>
            <a:r>
              <a:rPr lang="en-US" altLang="zh-CN" dirty="0"/>
              <a:t>CA</a:t>
            </a:r>
            <a:r>
              <a:rPr lang="zh-CN" altLang="en-US" dirty="0"/>
              <a:t>都拥有广泛的权威（可以为任意网络服务和域名颁发证书），相信一个不值得信任的恶意</a:t>
            </a:r>
            <a:r>
              <a:rPr lang="en-US" altLang="zh-CN" dirty="0"/>
              <a:t>CA</a:t>
            </a:r>
            <a:r>
              <a:rPr lang="zh-CN" altLang="en-US" dirty="0"/>
              <a:t>事实上可以打破</a:t>
            </a:r>
            <a:r>
              <a:rPr lang="zh-CN" altLang="en-US" dirty="0">
                <a:solidFill>
                  <a:srgbClr val="FF0000"/>
                </a:solidFill>
              </a:rPr>
              <a:t>整个</a:t>
            </a:r>
            <a:r>
              <a:rPr lang="en-US" altLang="zh-CN" dirty="0"/>
              <a:t>PKI</a:t>
            </a:r>
            <a:r>
              <a:rPr lang="zh-CN" altLang="en-US" dirty="0"/>
              <a:t>系统的安全</a:t>
            </a:r>
            <a:endParaRPr lang="zh-CN" altLang="en-US" dirty="0"/>
          </a:p>
          <a:p>
            <a:pPr lvl="1"/>
            <a:r>
              <a:rPr lang="zh-CN" altLang="en-US" dirty="0">
                <a:solidFill>
                  <a:srgbClr val="FF0000"/>
                </a:solidFill>
              </a:rPr>
              <a:t>任何一个</a:t>
            </a:r>
            <a:r>
              <a:rPr lang="en-US" altLang="zh-CN" dirty="0"/>
              <a:t>CA</a:t>
            </a:r>
            <a:r>
              <a:rPr lang="zh-CN" altLang="en-US" dirty="0"/>
              <a:t>的安全漏洞就可能破坏被其他</a:t>
            </a:r>
            <a:r>
              <a:rPr lang="zh-CN" altLang="en-US" dirty="0">
                <a:solidFill>
                  <a:srgbClr val="FF0000"/>
                </a:solidFill>
              </a:rPr>
              <a:t>所有</a:t>
            </a:r>
            <a:r>
              <a:rPr lang="en-US" altLang="zh-CN" dirty="0"/>
              <a:t>CA</a:t>
            </a:r>
            <a:r>
              <a:rPr lang="zh-CN" altLang="en-US" dirty="0"/>
              <a:t>保护的站点的安全</a:t>
            </a:r>
            <a:endParaRPr lang="zh-CN" altLang="en-US" dirty="0"/>
          </a:p>
          <a:p>
            <a:endParaRPr lang="zh-CN" altLang="en-US" dirty="0"/>
          </a:p>
        </p:txBody>
      </p:sp>
      <p:pic>
        <p:nvPicPr>
          <p:cNvPr id="4" name="图片 3"/>
          <p:cNvPicPr>
            <a:picLocks noChangeAspect="1"/>
          </p:cNvPicPr>
          <p:nvPr/>
        </p:nvPicPr>
        <p:blipFill>
          <a:blip r:embed="rId1"/>
          <a:stretch>
            <a:fillRect/>
          </a:stretch>
        </p:blipFill>
        <p:spPr>
          <a:xfrm>
            <a:off x="5214321" y="4290653"/>
            <a:ext cx="3714750" cy="241411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信任机制的基本假设</a:t>
            </a:r>
            <a:endParaRPr lang="zh-CN" altLang="en-US" dirty="0"/>
          </a:p>
        </p:txBody>
      </p:sp>
      <p:sp>
        <p:nvSpPr>
          <p:cNvPr id="3" name="内容占位符 2"/>
          <p:cNvSpPr>
            <a:spLocks noGrp="1"/>
          </p:cNvSpPr>
          <p:nvPr>
            <p:ph idx="1"/>
          </p:nvPr>
        </p:nvSpPr>
        <p:spPr/>
        <p:txBody>
          <a:bodyPr/>
          <a:lstStyle/>
          <a:p>
            <a:r>
              <a:rPr lang="zh-CN" altLang="en-US" dirty="0"/>
              <a:t>基本假设</a:t>
            </a:r>
            <a:endParaRPr lang="en-US" altLang="zh-CN" dirty="0"/>
          </a:p>
          <a:p>
            <a:r>
              <a:rPr lang="zh-CN" altLang="en-US" dirty="0"/>
              <a:t>相信</a:t>
            </a:r>
            <a:r>
              <a:rPr lang="en-US" altLang="zh-CN" dirty="0"/>
              <a:t>CA</a:t>
            </a:r>
            <a:endParaRPr lang="en-US" altLang="zh-CN" dirty="0"/>
          </a:p>
          <a:p>
            <a:pPr marL="658495" lvl="1" indent="-457200">
              <a:buFont typeface="+mj-lt"/>
              <a:buAutoNum type="arabicPeriod"/>
            </a:pPr>
            <a:r>
              <a:rPr lang="zh-CN" altLang="en-US" dirty="0"/>
              <a:t>行为不会出错，证书中的信息都是准确无误的</a:t>
            </a:r>
            <a:endParaRPr lang="en-US" altLang="zh-CN" dirty="0"/>
          </a:p>
          <a:p>
            <a:pPr marL="658495" lvl="1" indent="-457200">
              <a:buFont typeface="+mj-lt"/>
              <a:buAutoNum type="arabicPeriod"/>
            </a:pPr>
            <a:r>
              <a:rPr lang="zh-CN" altLang="en-US" dirty="0"/>
              <a:t>无限制权力，可以为任何实体</a:t>
            </a:r>
            <a:r>
              <a:rPr lang="en-US" altLang="zh-CN" dirty="0"/>
              <a:t>/</a:t>
            </a:r>
            <a:r>
              <a:rPr lang="zh-CN" altLang="en-US" dirty="0"/>
              <a:t>网站域名签发证书</a:t>
            </a:r>
            <a:endParaRPr lang="en-US" altLang="zh-CN" dirty="0"/>
          </a:p>
          <a:p>
            <a:pPr lvl="2"/>
            <a:r>
              <a:rPr lang="en-US" altLang="zh-CN" dirty="0"/>
              <a:t>Name constraint</a:t>
            </a:r>
            <a:r>
              <a:rPr lang="zh-CN" altLang="en-US" dirty="0"/>
              <a:t>在实际中不会使用</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信任机制的增强方案</a:t>
            </a:r>
            <a:endParaRPr lang="zh-CN" altLang="en-US" dirty="0"/>
          </a:p>
        </p:txBody>
      </p:sp>
      <p:sp>
        <p:nvSpPr>
          <p:cNvPr id="3" name="内容占位符 2"/>
          <p:cNvSpPr>
            <a:spLocks noGrp="1"/>
          </p:cNvSpPr>
          <p:nvPr>
            <p:ph idx="1"/>
          </p:nvPr>
        </p:nvSpPr>
        <p:spPr/>
        <p:txBody>
          <a:bodyPr/>
          <a:lstStyle/>
          <a:p>
            <a:r>
              <a:rPr lang="zh-CN" altLang="en-US" dirty="0"/>
              <a:t>大多针对</a:t>
            </a:r>
            <a:r>
              <a:rPr lang="en-US" altLang="zh-CN" dirty="0"/>
              <a:t>TLS——</a:t>
            </a:r>
            <a:r>
              <a:rPr lang="zh-CN" altLang="en-US" dirty="0"/>
              <a:t>当前最重要的</a:t>
            </a:r>
            <a:r>
              <a:rPr lang="en-US" altLang="zh-CN" dirty="0"/>
              <a:t>PKI</a:t>
            </a:r>
            <a:r>
              <a:rPr lang="zh-CN" altLang="en-US" dirty="0"/>
              <a:t>应用</a:t>
            </a:r>
            <a:endParaRPr lang="zh-CN" altLang="en-US" dirty="0"/>
          </a:p>
        </p:txBody>
      </p:sp>
      <p:graphicFrame>
        <p:nvGraphicFramePr>
          <p:cNvPr id="5" name="对象 4"/>
          <p:cNvGraphicFramePr>
            <a:graphicFrameLocks noChangeAspect="1"/>
          </p:cNvGraphicFramePr>
          <p:nvPr/>
        </p:nvGraphicFramePr>
        <p:xfrm>
          <a:off x="1504950" y="3443294"/>
          <a:ext cx="5631594" cy="2691342"/>
        </p:xfrm>
        <a:graphic>
          <a:graphicData uri="http://schemas.openxmlformats.org/presentationml/2006/ole">
            <mc:AlternateContent xmlns:mc="http://schemas.openxmlformats.org/markup-compatibility/2006">
              <mc:Choice xmlns:v="urn:schemas-microsoft-com:vml" Requires="v">
                <p:oleObj spid="_x0000_s707602" name="Visio" r:id="rId1" imgW="2647950" imgH="1265555" progId="">
                  <p:embed/>
                </p:oleObj>
              </mc:Choice>
              <mc:Fallback>
                <p:oleObj name="Visio" r:id="rId1" imgW="2647950" imgH="1265555" progId="">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3443294"/>
                        <a:ext cx="5631594" cy="26913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安全增强的基本思路</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相信</a:t>
            </a:r>
            <a:r>
              <a:rPr lang="en-US" altLang="zh-CN" dirty="0"/>
              <a:t>CA</a:t>
            </a:r>
            <a:endParaRPr lang="en-US" altLang="zh-CN" dirty="0"/>
          </a:p>
          <a:p>
            <a:pPr marL="658495" lvl="1" indent="-457200">
              <a:buFont typeface="+mj-lt"/>
              <a:buAutoNum type="arabicPeriod"/>
            </a:pPr>
            <a:r>
              <a:rPr lang="zh-CN" altLang="en-US" dirty="0"/>
              <a:t>行为不会出错，证书中的信息都是准确无误的</a:t>
            </a:r>
            <a:endParaRPr lang="en-US" altLang="zh-CN" dirty="0"/>
          </a:p>
          <a:p>
            <a:pPr marL="658495" lvl="1" indent="-457200">
              <a:buFont typeface="+mj-lt"/>
              <a:buAutoNum type="arabicPeriod"/>
            </a:pPr>
            <a:r>
              <a:rPr lang="zh-CN" altLang="en-US" dirty="0"/>
              <a:t>无限制权力，可以为任何实体</a:t>
            </a:r>
            <a:r>
              <a:rPr lang="en-US" altLang="zh-CN" dirty="0"/>
              <a:t>/</a:t>
            </a:r>
            <a:r>
              <a:rPr lang="zh-CN" altLang="en-US" dirty="0"/>
              <a:t>网站域名签发证书</a:t>
            </a:r>
            <a:endParaRPr lang="en-US" altLang="zh-CN" dirty="0"/>
          </a:p>
          <a:p>
            <a:r>
              <a:rPr lang="zh-CN" altLang="en-US" dirty="0"/>
              <a:t>在浏览器端实施检测，是否可能是虚假证书？</a:t>
            </a:r>
            <a:endParaRPr lang="en-US" altLang="zh-CN" dirty="0"/>
          </a:p>
          <a:p>
            <a:pPr lvl="1"/>
            <a:r>
              <a:rPr lang="en-US" altLang="zh-CN" dirty="0"/>
              <a:t>CA</a:t>
            </a:r>
            <a:r>
              <a:rPr lang="zh-CN" altLang="en-US" dirty="0"/>
              <a:t>行为有可能出错</a:t>
            </a:r>
            <a:endParaRPr lang="zh-CN" altLang="en-US" dirty="0"/>
          </a:p>
        </p:txBody>
      </p:sp>
      <p:graphicFrame>
        <p:nvGraphicFramePr>
          <p:cNvPr id="5" name="对象 4"/>
          <p:cNvGraphicFramePr>
            <a:graphicFrameLocks noChangeAspect="1"/>
          </p:cNvGraphicFramePr>
          <p:nvPr/>
        </p:nvGraphicFramePr>
        <p:xfrm>
          <a:off x="2621812" y="4020576"/>
          <a:ext cx="5093465" cy="2434170"/>
        </p:xfrm>
        <a:graphic>
          <a:graphicData uri="http://schemas.openxmlformats.org/presentationml/2006/ole">
            <mc:AlternateContent xmlns:mc="http://schemas.openxmlformats.org/markup-compatibility/2006">
              <mc:Choice xmlns:v="urn:schemas-microsoft-com:vml" Requires="v">
                <p:oleObj spid="_x0000_s707602" name="Visio" r:id="rId1" imgW="2647950" imgH="1265555" progId="">
                  <p:embed/>
                </p:oleObj>
              </mc:Choice>
              <mc:Fallback>
                <p:oleObj name="Visio" r:id="rId1" imgW="2647950" imgH="1265555" progId="">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812" y="4020576"/>
                        <a:ext cx="5093465" cy="2434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客户端检测</a:t>
            </a:r>
            <a:endParaRPr lang="zh-CN" altLang="en-US" dirty="0"/>
          </a:p>
        </p:txBody>
      </p:sp>
      <p:sp>
        <p:nvSpPr>
          <p:cNvPr id="3" name="内容占位符 2"/>
          <p:cNvSpPr>
            <a:spLocks noGrp="1"/>
          </p:cNvSpPr>
          <p:nvPr>
            <p:ph idx="1"/>
          </p:nvPr>
        </p:nvSpPr>
        <p:spPr/>
        <p:txBody>
          <a:bodyPr/>
          <a:lstStyle/>
          <a:p>
            <a:r>
              <a:rPr lang="en-US" altLang="zh-CN" dirty="0"/>
              <a:t>Pinning</a:t>
            </a:r>
            <a:endParaRPr lang="en-US" altLang="zh-CN" dirty="0"/>
          </a:p>
          <a:p>
            <a:pPr lvl="1"/>
            <a:r>
              <a:rPr lang="zh-CN" altLang="en-US" dirty="0"/>
              <a:t>浏览器自己维护</a:t>
            </a:r>
            <a:r>
              <a:rPr lang="en-US" altLang="zh-CN" dirty="0"/>
              <a:t>TLS</a:t>
            </a:r>
            <a:r>
              <a:rPr lang="zh-CN" altLang="en-US" dirty="0"/>
              <a:t>服务器的证书信息</a:t>
            </a:r>
            <a:endParaRPr lang="en-US" altLang="zh-CN" dirty="0"/>
          </a:p>
          <a:p>
            <a:r>
              <a:rPr lang="en-US" altLang="zh-CN" dirty="0"/>
              <a:t>Perspectives</a:t>
            </a:r>
            <a:endParaRPr lang="en-US" altLang="zh-CN" dirty="0"/>
          </a:p>
          <a:p>
            <a:pPr lvl="1"/>
            <a:r>
              <a:rPr lang="zh-CN" altLang="en-US" dirty="0"/>
              <a:t>多个</a:t>
            </a:r>
            <a:r>
              <a:rPr lang="en-US" altLang="zh-CN" dirty="0"/>
              <a:t>TLS</a:t>
            </a:r>
            <a:r>
              <a:rPr lang="zh-CN" altLang="en-US" dirty="0"/>
              <a:t>会话的相互比较，与别的浏览器保持一致</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安全增强的基本思路</a:t>
            </a:r>
            <a:r>
              <a:rPr lang="en-US" altLang="zh-CN" dirty="0"/>
              <a:t>2</a:t>
            </a:r>
            <a:endParaRPr lang="zh-CN" altLang="en-US" dirty="0"/>
          </a:p>
        </p:txBody>
      </p:sp>
      <p:sp>
        <p:nvSpPr>
          <p:cNvPr id="3" name="内容占位符 2"/>
          <p:cNvSpPr>
            <a:spLocks noGrp="1"/>
          </p:cNvSpPr>
          <p:nvPr>
            <p:ph idx="1"/>
          </p:nvPr>
        </p:nvSpPr>
        <p:spPr/>
        <p:txBody>
          <a:bodyPr/>
          <a:lstStyle/>
          <a:p>
            <a:r>
              <a:rPr lang="zh-CN" altLang="en-US" dirty="0"/>
              <a:t>相信</a:t>
            </a:r>
            <a:r>
              <a:rPr lang="en-US" altLang="zh-CN" dirty="0"/>
              <a:t>CA</a:t>
            </a:r>
            <a:endParaRPr lang="en-US" altLang="zh-CN" dirty="0"/>
          </a:p>
          <a:p>
            <a:pPr marL="658495" lvl="1" indent="-457200">
              <a:buFont typeface="+mj-lt"/>
              <a:buAutoNum type="arabicPeriod"/>
            </a:pPr>
            <a:r>
              <a:rPr lang="zh-CN" altLang="en-US" dirty="0"/>
              <a:t>行为不会出错，证书中的信息都是准确无误的</a:t>
            </a:r>
            <a:endParaRPr lang="en-US" altLang="zh-CN" dirty="0"/>
          </a:p>
          <a:p>
            <a:pPr marL="658495" lvl="1" indent="-457200">
              <a:buFont typeface="+mj-lt"/>
              <a:buAutoNum type="arabicPeriod"/>
            </a:pPr>
            <a:r>
              <a:rPr lang="zh-CN" altLang="en-US" dirty="0"/>
              <a:t>无限制权力，可以为任何实体</a:t>
            </a:r>
            <a:r>
              <a:rPr lang="en-US" altLang="zh-CN" dirty="0"/>
              <a:t>/</a:t>
            </a:r>
            <a:r>
              <a:rPr lang="zh-CN" altLang="en-US" dirty="0"/>
              <a:t>网站域名签发证书</a:t>
            </a:r>
            <a:endParaRPr lang="en-US" altLang="zh-CN" dirty="0"/>
          </a:p>
          <a:p>
            <a:r>
              <a:rPr lang="zh-CN" altLang="en-US" dirty="0"/>
              <a:t>限制</a:t>
            </a:r>
            <a:r>
              <a:rPr lang="en-US" altLang="zh-CN" dirty="0"/>
              <a:t>CA</a:t>
            </a:r>
            <a:r>
              <a:rPr lang="zh-CN" altLang="en-US" dirty="0"/>
              <a:t>权力</a:t>
            </a:r>
            <a:endParaRPr lang="en-US" altLang="zh-CN" dirty="0"/>
          </a:p>
          <a:p>
            <a:pPr lvl="1"/>
            <a:r>
              <a:rPr lang="en-US" altLang="zh-CN" dirty="0"/>
              <a:t>CA</a:t>
            </a:r>
            <a:r>
              <a:rPr lang="zh-CN" altLang="en-US" dirty="0"/>
              <a:t>并不能任意地为任意</a:t>
            </a:r>
            <a:r>
              <a:rPr lang="en-US" altLang="zh-CN" dirty="0"/>
              <a:t>TLS</a:t>
            </a:r>
            <a:r>
              <a:rPr lang="zh-CN" altLang="en-US" dirty="0"/>
              <a:t>服务器签发证书</a:t>
            </a:r>
            <a:endParaRPr lang="zh-CN" altLang="en-US" dirty="0"/>
          </a:p>
        </p:txBody>
      </p:sp>
      <p:graphicFrame>
        <p:nvGraphicFramePr>
          <p:cNvPr id="4" name="对象 3"/>
          <p:cNvGraphicFramePr>
            <a:graphicFrameLocks noChangeAspect="1"/>
          </p:cNvGraphicFramePr>
          <p:nvPr/>
        </p:nvGraphicFramePr>
        <p:xfrm>
          <a:off x="2170400" y="4414114"/>
          <a:ext cx="4855433" cy="2320414"/>
        </p:xfrm>
        <a:graphic>
          <a:graphicData uri="http://schemas.openxmlformats.org/presentationml/2006/ole">
            <mc:AlternateContent xmlns:mc="http://schemas.openxmlformats.org/markup-compatibility/2006">
              <mc:Choice xmlns:v="urn:schemas-microsoft-com:vml" Requires="v">
                <p:oleObj spid="_x0000_s707602" name="Visio" r:id="rId1" imgW="2647950" imgH="1265555" progId="">
                  <p:embed/>
                </p:oleObj>
              </mc:Choice>
              <mc:Fallback>
                <p:oleObj name="Visio" r:id="rId1" imgW="2647950" imgH="1265555" progId="">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400" y="4414114"/>
                        <a:ext cx="4855433" cy="2320414"/>
                      </a:xfrm>
                      <a:prstGeom prst="rect">
                        <a:avLst/>
                      </a:prstGeom>
                      <a:solidFill>
                        <a:schemeClr val="bg1"/>
                      </a:solidFill>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限制</a:t>
            </a:r>
            <a:r>
              <a:rPr lang="en-US" altLang="zh-CN" dirty="0"/>
              <a:t>CA</a:t>
            </a:r>
            <a:r>
              <a:rPr lang="zh-CN" altLang="en-US" dirty="0"/>
              <a:t>权力</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err="1"/>
              <a:t>Certlock</a:t>
            </a:r>
            <a:endParaRPr lang="en-US" altLang="zh-CN" dirty="0"/>
          </a:p>
          <a:p>
            <a:pPr lvl="1"/>
            <a:r>
              <a:rPr lang="zh-CN" altLang="en-US" dirty="0"/>
              <a:t>假定</a:t>
            </a:r>
            <a:r>
              <a:rPr lang="en-US" altLang="zh-CN" dirty="0"/>
              <a:t>TLS</a:t>
            </a:r>
            <a:r>
              <a:rPr lang="zh-CN" altLang="en-US" dirty="0"/>
              <a:t>服务器只会向同一个国家的</a:t>
            </a:r>
            <a:r>
              <a:rPr lang="en-US" altLang="zh-CN" dirty="0"/>
              <a:t>CA</a:t>
            </a:r>
            <a:r>
              <a:rPr lang="zh-CN" altLang="en-US" dirty="0"/>
              <a:t>申请证书</a:t>
            </a:r>
            <a:endParaRPr lang="en-US" altLang="zh-CN" dirty="0"/>
          </a:p>
          <a:p>
            <a:r>
              <a:rPr lang="en-US" altLang="zh-CN" dirty="0" err="1"/>
              <a:t>CAge</a:t>
            </a:r>
            <a:endParaRPr lang="en-US" altLang="zh-CN" dirty="0"/>
          </a:p>
          <a:p>
            <a:pPr lvl="1"/>
            <a:r>
              <a:rPr lang="zh-CN" altLang="en-US" dirty="0"/>
              <a:t>限定不同</a:t>
            </a:r>
            <a:r>
              <a:rPr lang="en-US" altLang="zh-CN" dirty="0"/>
              <a:t>CA</a:t>
            </a:r>
            <a:r>
              <a:rPr lang="zh-CN" altLang="en-US" dirty="0"/>
              <a:t>所能签发</a:t>
            </a:r>
            <a:r>
              <a:rPr lang="en-US" altLang="zh-CN" dirty="0"/>
              <a:t>TLS</a:t>
            </a:r>
            <a:r>
              <a:rPr lang="zh-CN" altLang="en-US" dirty="0"/>
              <a:t>服务器证书的顶级域名范围</a:t>
            </a:r>
            <a:endParaRPr lang="en-US" altLang="zh-CN" dirty="0"/>
          </a:p>
          <a:p>
            <a:r>
              <a:rPr lang="en-US" altLang="zh-CN" dirty="0"/>
              <a:t>DANE</a:t>
            </a:r>
            <a:r>
              <a:rPr lang="zh-CN" altLang="en-US" dirty="0"/>
              <a:t>和</a:t>
            </a:r>
            <a:r>
              <a:rPr lang="en-US" altLang="zh-CN" dirty="0"/>
              <a:t>CAA</a:t>
            </a:r>
            <a:endParaRPr lang="en-US" altLang="zh-CN" dirty="0"/>
          </a:p>
          <a:p>
            <a:pPr lvl="1"/>
            <a:r>
              <a:rPr lang="zh-CN" altLang="en-US" dirty="0"/>
              <a:t>将权力转给域名拥有者（</a:t>
            </a:r>
            <a:r>
              <a:rPr lang="en-US" altLang="zh-CN" dirty="0"/>
              <a:t>TLS</a:t>
            </a:r>
            <a:r>
              <a:rPr lang="zh-CN" altLang="en-US" dirty="0"/>
              <a:t>网站）</a:t>
            </a:r>
            <a:endParaRPr lang="en-US" altLang="zh-CN" dirty="0"/>
          </a:p>
          <a:p>
            <a:r>
              <a:rPr lang="en-US" altLang="zh-CN" dirty="0"/>
              <a:t>Sovereign Key</a:t>
            </a:r>
            <a:endParaRPr lang="en-US" altLang="zh-CN" dirty="0"/>
          </a:p>
          <a:p>
            <a:pPr lvl="1"/>
            <a:r>
              <a:rPr lang="en-US" altLang="zh-CN" dirty="0"/>
              <a:t>TLS</a:t>
            </a:r>
            <a:r>
              <a:rPr lang="zh-CN" altLang="en-US" dirty="0"/>
              <a:t>服务器的再次确认</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安全增强的基本思路</a:t>
            </a:r>
            <a:r>
              <a:rPr lang="en-US" altLang="zh-CN" dirty="0"/>
              <a:t>3</a:t>
            </a:r>
            <a:endParaRPr lang="zh-CN" altLang="en-US" dirty="0"/>
          </a:p>
        </p:txBody>
      </p:sp>
      <p:sp>
        <p:nvSpPr>
          <p:cNvPr id="3" name="内容占位符 2"/>
          <p:cNvSpPr>
            <a:spLocks noGrp="1"/>
          </p:cNvSpPr>
          <p:nvPr>
            <p:ph idx="1"/>
          </p:nvPr>
        </p:nvSpPr>
        <p:spPr/>
        <p:txBody>
          <a:bodyPr/>
          <a:lstStyle/>
          <a:p>
            <a:r>
              <a:rPr lang="zh-CN" altLang="en-US" dirty="0"/>
              <a:t>相信</a:t>
            </a:r>
            <a:r>
              <a:rPr lang="en-US" altLang="zh-CN" dirty="0"/>
              <a:t>CA</a:t>
            </a:r>
            <a:endParaRPr lang="en-US" altLang="zh-CN" dirty="0"/>
          </a:p>
          <a:p>
            <a:pPr marL="658495" lvl="1" indent="-457200">
              <a:buFont typeface="+mj-lt"/>
              <a:buAutoNum type="arabicPeriod"/>
            </a:pPr>
            <a:r>
              <a:rPr lang="zh-CN" altLang="en-US" dirty="0"/>
              <a:t>行为不会出错，证书中的信息都是准确无误的</a:t>
            </a:r>
            <a:endParaRPr lang="en-US" altLang="zh-CN" dirty="0"/>
          </a:p>
          <a:p>
            <a:pPr marL="658495" lvl="1" indent="-457200">
              <a:buFont typeface="+mj-lt"/>
              <a:buAutoNum type="arabicPeriod"/>
            </a:pPr>
            <a:r>
              <a:rPr lang="zh-CN" altLang="en-US" dirty="0"/>
              <a:t>无限制权力，可以为任何实体</a:t>
            </a:r>
            <a:r>
              <a:rPr lang="en-US" altLang="zh-CN" dirty="0"/>
              <a:t>/</a:t>
            </a:r>
            <a:r>
              <a:rPr lang="zh-CN" altLang="en-US" dirty="0"/>
              <a:t>网站域名签发证书</a:t>
            </a:r>
            <a:endParaRPr lang="en-US" altLang="zh-CN" dirty="0"/>
          </a:p>
          <a:p>
            <a:r>
              <a:rPr lang="zh-CN" altLang="en-US" dirty="0"/>
              <a:t>证书透明化</a:t>
            </a:r>
            <a:r>
              <a:rPr lang="en-US" altLang="zh-CN" dirty="0"/>
              <a:t>Certificate Transparency</a:t>
            </a:r>
            <a:r>
              <a:rPr lang="zh-CN" altLang="en-US" dirty="0"/>
              <a:t>：审计</a:t>
            </a:r>
            <a:r>
              <a:rPr lang="en-US" altLang="zh-CN" dirty="0"/>
              <a:t>CA</a:t>
            </a:r>
            <a:endParaRPr lang="en-US" altLang="zh-CN" dirty="0"/>
          </a:p>
          <a:p>
            <a:pPr lvl="1"/>
            <a:r>
              <a:rPr lang="zh-CN" altLang="en-US" dirty="0"/>
              <a:t>行为有可能出错</a:t>
            </a:r>
            <a:endParaRPr lang="en-US" altLang="zh-CN" dirty="0"/>
          </a:p>
        </p:txBody>
      </p:sp>
      <p:graphicFrame>
        <p:nvGraphicFramePr>
          <p:cNvPr id="5" name="对象 4"/>
          <p:cNvGraphicFramePr>
            <a:graphicFrameLocks noChangeAspect="1"/>
          </p:cNvGraphicFramePr>
          <p:nvPr/>
        </p:nvGraphicFramePr>
        <p:xfrm>
          <a:off x="2945903" y="4043725"/>
          <a:ext cx="5093465" cy="2434170"/>
        </p:xfrm>
        <a:graphic>
          <a:graphicData uri="http://schemas.openxmlformats.org/presentationml/2006/ole">
            <mc:AlternateContent xmlns:mc="http://schemas.openxmlformats.org/markup-compatibility/2006">
              <mc:Choice xmlns:v="urn:schemas-microsoft-com:vml" Requires="v">
                <p:oleObj spid="_x0000_s707602" name="Visio" r:id="rId1" imgW="2647950" imgH="1265555" progId="">
                  <p:embed/>
                </p:oleObj>
              </mc:Choice>
              <mc:Fallback>
                <p:oleObj name="Visio" r:id="rId1" imgW="2647950" imgH="1265555" progId="">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903" y="4043725"/>
                        <a:ext cx="5093465" cy="2434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Certificate Transparency</a:t>
            </a:r>
            <a:endParaRPr lang="zh-CN" altLang="en-US" dirty="0"/>
          </a:p>
        </p:txBody>
      </p:sp>
      <p:sp>
        <p:nvSpPr>
          <p:cNvPr id="3" name="内容占位符 2"/>
          <p:cNvSpPr>
            <a:spLocks noGrp="1"/>
          </p:cNvSpPr>
          <p:nvPr>
            <p:ph idx="1"/>
          </p:nvPr>
        </p:nvSpPr>
        <p:spPr/>
        <p:txBody>
          <a:bodyPr/>
          <a:lstStyle/>
          <a:p>
            <a:r>
              <a:rPr lang="zh-CN" altLang="en-US" dirty="0"/>
              <a:t>记录</a:t>
            </a:r>
            <a:r>
              <a:rPr lang="en-US" altLang="zh-CN" dirty="0"/>
              <a:t>CA</a:t>
            </a:r>
            <a:r>
              <a:rPr lang="zh-CN" altLang="en-US" dirty="0"/>
              <a:t>的证书签发行为</a:t>
            </a:r>
            <a:endParaRPr lang="en-US" altLang="zh-CN" dirty="0"/>
          </a:p>
          <a:p>
            <a:r>
              <a:rPr lang="zh-CN" altLang="en-US" dirty="0"/>
              <a:t>要求证书签发操作是透明的、公开的</a:t>
            </a:r>
            <a:endParaRPr lang="en-US" altLang="zh-CN" dirty="0"/>
          </a:p>
          <a:p>
            <a:r>
              <a:rPr lang="zh-CN" altLang="en-US" dirty="0"/>
              <a:t>一旦有错误，能够更快发现</a:t>
            </a:r>
            <a:endParaRPr lang="en-US" altLang="zh-CN" dirty="0"/>
          </a:p>
          <a:p>
            <a:r>
              <a:rPr lang="zh-CN" altLang="en-US" dirty="0"/>
              <a:t>已经由</a:t>
            </a:r>
            <a:r>
              <a:rPr lang="en-US" altLang="zh-CN" dirty="0"/>
              <a:t>Google</a:t>
            </a:r>
            <a:r>
              <a:rPr lang="zh-CN" altLang="en-US" dirty="0"/>
              <a:t>开展大量实施工作</a:t>
            </a:r>
            <a:endParaRPr lang="en-US" altLang="zh-CN" dirty="0"/>
          </a:p>
          <a:p>
            <a:endParaRPr lang="en-US" altLang="zh-CN" dirty="0"/>
          </a:p>
          <a:p>
            <a:r>
              <a:rPr lang="zh-CN" altLang="en-US" dirty="0"/>
              <a:t>后续课程会单独讲解</a:t>
            </a:r>
            <a:endParaRPr lang="zh-CN" altLang="en-US"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入侵容忍</a:t>
            </a:r>
            <a:r>
              <a:rPr lang="en-US" altLang="zh-CN" dirty="0"/>
              <a:t>Intrusion Tolerance</a:t>
            </a:r>
            <a:endParaRPr lang="zh-CN" altLang="en-US" dirty="0"/>
          </a:p>
        </p:txBody>
      </p:sp>
      <p:sp>
        <p:nvSpPr>
          <p:cNvPr id="3" name="内容占位符 2"/>
          <p:cNvSpPr>
            <a:spLocks noGrp="1"/>
          </p:cNvSpPr>
          <p:nvPr>
            <p:ph idx="1"/>
          </p:nvPr>
        </p:nvSpPr>
        <p:spPr>
          <a:xfrm>
            <a:off x="822959" y="1845734"/>
            <a:ext cx="7543801" cy="4614052"/>
          </a:xfrm>
        </p:spPr>
        <p:txBody>
          <a:bodyPr>
            <a:normAutofit/>
          </a:bodyPr>
          <a:lstStyle/>
          <a:p>
            <a:pPr>
              <a:lnSpc>
                <a:spcPct val="130000"/>
              </a:lnSpc>
              <a:spcBef>
                <a:spcPts val="0"/>
              </a:spcBef>
              <a:spcAft>
                <a:spcPts val="0"/>
              </a:spcAft>
            </a:pPr>
            <a:r>
              <a:rPr lang="zh-CN" altLang="en-US" dirty="0"/>
              <a:t>错误容忍（</a:t>
            </a:r>
            <a:r>
              <a:rPr lang="en-US" altLang="zh-CN" dirty="0"/>
              <a:t>Fault Tolerance</a:t>
            </a:r>
            <a:r>
              <a:rPr lang="zh-CN" altLang="en-US" dirty="0"/>
              <a:t>）</a:t>
            </a:r>
            <a:endParaRPr lang="en-US" altLang="zh-CN" dirty="0"/>
          </a:p>
          <a:p>
            <a:pPr lvl="1">
              <a:lnSpc>
                <a:spcPct val="130000"/>
              </a:lnSpc>
              <a:spcBef>
                <a:spcPts val="0"/>
              </a:spcBef>
              <a:spcAft>
                <a:spcPts val="0"/>
              </a:spcAft>
            </a:pPr>
            <a:r>
              <a:rPr lang="en-US" altLang="zh-CN" dirty="0"/>
              <a:t>Fault tolerance is the property that enables a system to continue operating properly in the event of the failure of (or one or more faults within) some of its components.</a:t>
            </a:r>
            <a:endParaRPr lang="en-US" altLang="zh-CN" dirty="0"/>
          </a:p>
          <a:p>
            <a:pPr>
              <a:lnSpc>
                <a:spcPct val="130000"/>
              </a:lnSpc>
              <a:spcBef>
                <a:spcPts val="0"/>
              </a:spcBef>
              <a:spcAft>
                <a:spcPts val="0"/>
              </a:spcAft>
            </a:pPr>
            <a:r>
              <a:rPr lang="zh-CN" altLang="en-US" dirty="0"/>
              <a:t>入侵的安全问题</a:t>
            </a:r>
            <a:endParaRPr lang="en-US" altLang="zh-CN" dirty="0"/>
          </a:p>
          <a:p>
            <a:pPr lvl="1">
              <a:lnSpc>
                <a:spcPct val="130000"/>
              </a:lnSpc>
              <a:spcBef>
                <a:spcPts val="0"/>
              </a:spcBef>
              <a:spcAft>
                <a:spcPts val="0"/>
              </a:spcAft>
            </a:pPr>
            <a:r>
              <a:rPr lang="zh-CN" altLang="en-US" dirty="0"/>
              <a:t>在</a:t>
            </a:r>
            <a:r>
              <a:rPr lang="en-US" altLang="zh-CN" dirty="0"/>
              <a:t>Intrusion detection system (IDS)</a:t>
            </a:r>
            <a:r>
              <a:rPr lang="zh-CN" altLang="en-US" dirty="0"/>
              <a:t>之后，入侵检测不能完全地检测所有攻击和入侵</a:t>
            </a:r>
            <a:endParaRPr lang="en-US" altLang="zh-CN" dirty="0"/>
          </a:p>
          <a:p>
            <a:pPr lvl="1">
              <a:lnSpc>
                <a:spcPct val="130000"/>
              </a:lnSpc>
              <a:spcBef>
                <a:spcPts val="0"/>
              </a:spcBef>
              <a:spcAft>
                <a:spcPts val="0"/>
              </a:spcAft>
            </a:pPr>
            <a:r>
              <a:rPr lang="zh-CN" altLang="en-US" dirty="0"/>
              <a:t>系统部件可能无法服务，也可能提供错误的服务</a:t>
            </a:r>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信任增强方案</a:t>
            </a:r>
            <a:endParaRPr lang="zh-CN" altLang="en-US" dirty="0"/>
          </a:p>
        </p:txBody>
      </p:sp>
      <p:sp>
        <p:nvSpPr>
          <p:cNvPr id="3" name="内容占位符 2"/>
          <p:cNvSpPr>
            <a:spLocks noGrp="1"/>
          </p:cNvSpPr>
          <p:nvPr>
            <p:ph idx="1"/>
          </p:nvPr>
        </p:nvSpPr>
        <p:spPr/>
        <p:txBody>
          <a:bodyPr/>
          <a:lstStyle/>
          <a:p>
            <a:endParaRPr lang="en-US" altLang="zh-CN" dirty="0"/>
          </a:p>
          <a:p>
            <a:r>
              <a:rPr lang="zh-CN" altLang="en-US" dirty="0">
                <a:solidFill>
                  <a:srgbClr val="FF0000"/>
                </a:solidFill>
              </a:rPr>
              <a:t>客户端检测</a:t>
            </a:r>
            <a:endParaRPr lang="en-US" altLang="zh-CN" dirty="0">
              <a:solidFill>
                <a:srgbClr val="FF0000"/>
              </a:solidFill>
            </a:endParaRPr>
          </a:p>
          <a:p>
            <a:r>
              <a:rPr lang="zh-CN" altLang="en-US" dirty="0"/>
              <a:t>限制</a:t>
            </a:r>
            <a:r>
              <a:rPr lang="en-US" altLang="zh-CN" dirty="0"/>
              <a:t>CA</a:t>
            </a:r>
            <a:r>
              <a:rPr lang="zh-CN" altLang="en-US" dirty="0"/>
              <a:t>权利</a:t>
            </a:r>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客户端检测</a:t>
            </a:r>
            <a:endParaRPr lang="zh-CN" altLang="en-US" dirty="0"/>
          </a:p>
        </p:txBody>
      </p:sp>
      <p:sp>
        <p:nvSpPr>
          <p:cNvPr id="3" name="内容占位符 2"/>
          <p:cNvSpPr>
            <a:spLocks noGrp="1"/>
          </p:cNvSpPr>
          <p:nvPr>
            <p:ph idx="1"/>
          </p:nvPr>
        </p:nvSpPr>
        <p:spPr/>
        <p:txBody>
          <a:bodyPr/>
          <a:lstStyle/>
          <a:p>
            <a:r>
              <a:rPr lang="en-US" altLang="zh-CN" dirty="0"/>
              <a:t>Pinning</a:t>
            </a:r>
            <a:endParaRPr lang="en-US" altLang="zh-CN" dirty="0"/>
          </a:p>
          <a:p>
            <a:pPr lvl="1"/>
            <a:r>
              <a:rPr lang="zh-CN" altLang="en-US" dirty="0"/>
              <a:t>浏览器自己维护</a:t>
            </a:r>
            <a:r>
              <a:rPr lang="en-US" altLang="zh-CN" dirty="0"/>
              <a:t>TLS</a:t>
            </a:r>
            <a:r>
              <a:rPr lang="zh-CN" altLang="en-US" dirty="0"/>
              <a:t>服务器的证书信息</a:t>
            </a:r>
            <a:endParaRPr lang="en-US" altLang="zh-CN" dirty="0"/>
          </a:p>
          <a:p>
            <a:r>
              <a:rPr lang="en-US" altLang="zh-CN" dirty="0"/>
              <a:t>Perspectives</a:t>
            </a:r>
            <a:endParaRPr lang="en-US" altLang="zh-CN" dirty="0"/>
          </a:p>
          <a:p>
            <a:pPr lvl="1"/>
            <a:r>
              <a:rPr lang="zh-CN" altLang="en-US" dirty="0"/>
              <a:t>多个</a:t>
            </a:r>
            <a:r>
              <a:rPr lang="en-US" altLang="zh-CN" dirty="0"/>
              <a:t>TLS</a:t>
            </a:r>
            <a:r>
              <a:rPr lang="zh-CN" altLang="en-US" dirty="0"/>
              <a:t>会话的相互比较，与别的浏览器保持一致</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Pinning</a:t>
            </a:r>
            <a:endParaRPr lang="zh-CN" altLang="en-US" dirty="0"/>
          </a:p>
        </p:txBody>
      </p:sp>
      <p:sp>
        <p:nvSpPr>
          <p:cNvPr id="3" name="内容占位符 2"/>
          <p:cNvSpPr>
            <a:spLocks noGrp="1"/>
          </p:cNvSpPr>
          <p:nvPr>
            <p:ph idx="1"/>
          </p:nvPr>
        </p:nvSpPr>
        <p:spPr/>
        <p:txBody>
          <a:bodyPr/>
          <a:lstStyle/>
          <a:p>
            <a:r>
              <a:rPr lang="zh-CN" altLang="en-US" dirty="0"/>
              <a:t>浏览器自动地记录</a:t>
            </a:r>
            <a:r>
              <a:rPr lang="en-US" altLang="zh-CN" dirty="0"/>
              <a:t>TLS</a:t>
            </a:r>
            <a:r>
              <a:rPr lang="zh-CN" altLang="en-US" dirty="0"/>
              <a:t>服务器的证书相关信息，与后续的访问进行比较</a:t>
            </a:r>
            <a:endParaRPr lang="en-US" altLang="zh-CN" dirty="0"/>
          </a:p>
          <a:p>
            <a:pPr marL="658495" lvl="1" indent="-457200">
              <a:buFont typeface="+mj-lt"/>
              <a:buAutoNum type="arabicPeriod"/>
            </a:pPr>
            <a:r>
              <a:rPr lang="zh-CN" altLang="en-US" dirty="0"/>
              <a:t>记录</a:t>
            </a:r>
            <a:r>
              <a:rPr lang="en-US" altLang="zh-CN" dirty="0"/>
              <a:t>TLS</a:t>
            </a:r>
            <a:r>
              <a:rPr lang="zh-CN" altLang="en-US" dirty="0"/>
              <a:t>服务器公钥</a:t>
            </a:r>
            <a:endParaRPr lang="en-US" altLang="zh-CN" dirty="0"/>
          </a:p>
          <a:p>
            <a:pPr marL="658495" lvl="1" indent="-457200">
              <a:buFont typeface="+mj-lt"/>
              <a:buAutoNum type="arabicPeriod"/>
            </a:pPr>
            <a:r>
              <a:rPr lang="zh-CN" altLang="en-US" dirty="0"/>
              <a:t>记录</a:t>
            </a:r>
            <a:r>
              <a:rPr lang="en-US" altLang="zh-CN" dirty="0"/>
              <a:t>TLS</a:t>
            </a:r>
            <a:r>
              <a:rPr lang="zh-CN" altLang="en-US" dirty="0"/>
              <a:t>服务器证书</a:t>
            </a:r>
            <a:endParaRPr lang="en-US" altLang="zh-CN" dirty="0"/>
          </a:p>
          <a:p>
            <a:pPr marL="658495" lvl="1" indent="-457200">
              <a:buFont typeface="+mj-lt"/>
              <a:buAutoNum type="arabicPeriod"/>
            </a:pPr>
            <a:r>
              <a:rPr lang="zh-CN" altLang="en-US" dirty="0"/>
              <a:t>记录</a:t>
            </a:r>
            <a:r>
              <a:rPr lang="en-US" altLang="zh-CN" dirty="0"/>
              <a:t>CA</a:t>
            </a:r>
            <a:r>
              <a:rPr lang="zh-CN" altLang="en-US" dirty="0"/>
              <a:t>证书（中间</a:t>
            </a:r>
            <a:r>
              <a:rPr lang="en-US" altLang="zh-CN" dirty="0"/>
              <a:t>CA</a:t>
            </a:r>
            <a:r>
              <a:rPr lang="zh-CN" altLang="en-US" dirty="0"/>
              <a:t>或者根</a:t>
            </a:r>
            <a:r>
              <a:rPr lang="en-US" altLang="zh-CN" dirty="0"/>
              <a:t>CA</a:t>
            </a:r>
            <a:r>
              <a:rPr lang="zh-CN" altLang="en-US" dirty="0"/>
              <a:t>）</a:t>
            </a:r>
            <a:endParaRPr lang="en-US" altLang="zh-CN" dirty="0"/>
          </a:p>
          <a:p>
            <a:r>
              <a:rPr lang="zh-CN" altLang="en-US" dirty="0"/>
              <a:t>发现不一致，发出报警</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不同类型的</a:t>
            </a:r>
            <a:r>
              <a:rPr lang="en-US" altLang="zh-CN" dirty="0"/>
              <a:t>Pinning</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浏览器插件自动</a:t>
            </a:r>
            <a:r>
              <a:rPr lang="en-US" altLang="zh-CN" dirty="0"/>
              <a:t>Pinning</a:t>
            </a:r>
            <a:endParaRPr lang="en-US" altLang="zh-CN" dirty="0"/>
          </a:p>
          <a:p>
            <a:r>
              <a:rPr lang="zh-CN" altLang="en-US" dirty="0"/>
              <a:t>服务器请求</a:t>
            </a:r>
            <a:r>
              <a:rPr lang="en-US" altLang="zh-CN" dirty="0"/>
              <a:t>Pinning</a:t>
            </a:r>
            <a:endParaRPr lang="en-US" altLang="zh-CN" dirty="0"/>
          </a:p>
          <a:p>
            <a:pPr lvl="1"/>
            <a:r>
              <a:rPr lang="en-US" altLang="zh-CN" dirty="0"/>
              <a:t>TACK: TLS</a:t>
            </a:r>
            <a:r>
              <a:rPr lang="zh-CN" altLang="en-US" dirty="0"/>
              <a:t>层</a:t>
            </a:r>
            <a:endParaRPr lang="en-US" altLang="zh-CN" dirty="0"/>
          </a:p>
          <a:p>
            <a:pPr lvl="1"/>
            <a:r>
              <a:rPr lang="en-US" altLang="zh-CN" dirty="0"/>
              <a:t>HPKP: HTTP</a:t>
            </a:r>
            <a:r>
              <a:rPr lang="zh-CN" altLang="en-US" dirty="0"/>
              <a:t>层（</a:t>
            </a:r>
            <a:r>
              <a:rPr lang="en-US" altLang="zh-CN" dirty="0"/>
              <a:t>HTTPS</a:t>
            </a:r>
            <a:r>
              <a:rPr lang="zh-CN" altLang="en-US" dirty="0"/>
              <a:t>通道）</a:t>
            </a:r>
            <a:endParaRPr lang="en-US" altLang="zh-CN" dirty="0"/>
          </a:p>
          <a:p>
            <a:pPr lvl="2"/>
            <a:r>
              <a:rPr lang="en-US" altLang="zh-CN" dirty="0"/>
              <a:t>Public Key Pinning Extension for HTTP——RFC7469</a:t>
            </a:r>
            <a:endParaRPr lang="en-US" altLang="zh-CN" dirty="0"/>
          </a:p>
          <a:p>
            <a:pPr lvl="1"/>
            <a:endParaRPr lang="en-US" altLang="zh-CN" dirty="0"/>
          </a:p>
          <a:p>
            <a:r>
              <a:rPr lang="zh-CN" altLang="en-US" dirty="0"/>
              <a:t>安全假设</a:t>
            </a:r>
            <a:endParaRPr lang="en-US" altLang="zh-CN" dirty="0"/>
          </a:p>
          <a:p>
            <a:pPr lvl="1"/>
            <a:r>
              <a:rPr lang="zh-CN" altLang="en-US" dirty="0"/>
              <a:t>第一次访问是安全的，</a:t>
            </a:r>
            <a:r>
              <a:rPr lang="en-US" altLang="zh-CN" dirty="0"/>
              <a:t>Trust on first use</a:t>
            </a:r>
            <a:endParaRPr lang="en-US" altLang="zh-CN" dirty="0"/>
          </a:p>
          <a:p>
            <a:pPr lvl="1"/>
            <a:r>
              <a:rPr lang="zh-CN" altLang="en-US" dirty="0"/>
              <a:t>因为依赖于浏览器的自己处理，其他也是如此</a:t>
            </a: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Perspectives</a:t>
            </a:r>
            <a:endParaRPr lang="zh-CN" altLang="en-US" dirty="0"/>
          </a:p>
        </p:txBody>
      </p:sp>
      <p:sp>
        <p:nvSpPr>
          <p:cNvPr id="3" name="内容占位符 2"/>
          <p:cNvSpPr>
            <a:spLocks noGrp="1"/>
          </p:cNvSpPr>
          <p:nvPr>
            <p:ph idx="1"/>
          </p:nvPr>
        </p:nvSpPr>
        <p:spPr>
          <a:xfrm>
            <a:off x="822959" y="1916832"/>
            <a:ext cx="7543801" cy="4023360"/>
          </a:xfrm>
        </p:spPr>
        <p:txBody>
          <a:bodyPr>
            <a:noAutofit/>
          </a:bodyPr>
          <a:lstStyle/>
          <a:p>
            <a:pPr lvl="1"/>
            <a:r>
              <a:rPr lang="zh-CN" altLang="en-US" sz="2800" dirty="0"/>
              <a:t>建立第三方服务</a:t>
            </a:r>
            <a:r>
              <a:rPr lang="en-US" altLang="zh-CN" sz="2800" dirty="0"/>
              <a:t>Notary Server</a:t>
            </a:r>
            <a:r>
              <a:rPr lang="zh-CN" altLang="en-US" sz="2800" dirty="0"/>
              <a:t>公证服务器</a:t>
            </a:r>
            <a:endParaRPr lang="en-US" altLang="zh-CN" sz="2800" dirty="0"/>
          </a:p>
          <a:p>
            <a:pPr lvl="2"/>
            <a:r>
              <a:rPr lang="zh-CN" altLang="en-US" sz="2400" dirty="0"/>
              <a:t>存储各</a:t>
            </a:r>
            <a:r>
              <a:rPr lang="en-US" altLang="zh-CN" sz="2400" dirty="0"/>
              <a:t>TLS</a:t>
            </a:r>
            <a:r>
              <a:rPr lang="zh-CN" altLang="en-US" sz="2400" dirty="0"/>
              <a:t>服务器的证书情况（自动化地存储）</a:t>
            </a:r>
            <a:endParaRPr lang="en-US" altLang="zh-CN" sz="2400" dirty="0"/>
          </a:p>
          <a:p>
            <a:pPr lvl="1"/>
            <a:r>
              <a:rPr lang="en-US" altLang="zh-CN" sz="2800" dirty="0"/>
              <a:t>Client</a:t>
            </a:r>
            <a:r>
              <a:rPr lang="zh-CN" altLang="en-US" sz="2800" dirty="0"/>
              <a:t>查询</a:t>
            </a:r>
            <a:r>
              <a:rPr lang="en-US" altLang="zh-CN" sz="2800" dirty="0"/>
              <a:t>Notary Server</a:t>
            </a:r>
            <a:r>
              <a:rPr lang="zh-CN" altLang="en-US" sz="2800" dirty="0"/>
              <a:t>，判断是否信任接收到的证书（公钥）</a:t>
            </a:r>
            <a:endParaRPr lang="en-US" altLang="zh-CN" sz="2800" dirty="0"/>
          </a:p>
          <a:p>
            <a:pPr lvl="1"/>
            <a:r>
              <a:rPr lang="en-US" altLang="zh-CN" sz="2800" dirty="0"/>
              <a:t>Perspectives: Improving SSH-style Host Authentication with Multi-Path Probing, USENIX 2008</a:t>
            </a:r>
            <a:endParaRPr lang="en-US" altLang="zh-CN" sz="2800" dirty="0"/>
          </a:p>
          <a:p>
            <a:endParaRPr lang="zh-CN" altLang="en-US" sz="3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Perspectives</a:t>
            </a:r>
            <a:endParaRPr lang="en-US" altLang="zh-CN" dirty="0"/>
          </a:p>
        </p:txBody>
      </p:sp>
      <p:sp>
        <p:nvSpPr>
          <p:cNvPr id="3" name="内容占位符 2"/>
          <p:cNvSpPr>
            <a:spLocks noGrp="1"/>
          </p:cNvSpPr>
          <p:nvPr>
            <p:ph idx="1"/>
          </p:nvPr>
        </p:nvSpPr>
        <p:spPr>
          <a:xfrm>
            <a:off x="494181" y="2145786"/>
            <a:ext cx="4682938" cy="3263741"/>
          </a:xfrm>
        </p:spPr>
        <p:txBody>
          <a:bodyPr>
            <a:noAutofit/>
          </a:bodyPr>
          <a:lstStyle/>
          <a:p>
            <a:r>
              <a:rPr lang="zh-CN" altLang="en-US" sz="2400" dirty="0">
                <a:sym typeface="+mn-ea"/>
              </a:rPr>
              <a:t>在网络中部署一系列</a:t>
            </a:r>
            <a:r>
              <a:rPr lang="en-US" altLang="zh-CN" sz="2400" dirty="0">
                <a:sym typeface="+mn-ea"/>
              </a:rPr>
              <a:t>Notary Servers</a:t>
            </a:r>
            <a:r>
              <a:rPr lang="zh-CN" altLang="en-US" sz="2400" dirty="0">
                <a:sym typeface="+mn-ea"/>
              </a:rPr>
              <a:t>，周期性的探测和记录网络中各个服务使用的公钥。</a:t>
            </a:r>
            <a:endParaRPr lang="zh-CN" altLang="en-US" sz="2400" dirty="0">
              <a:sym typeface="+mn-ea"/>
            </a:endParaRPr>
          </a:p>
          <a:p>
            <a:r>
              <a:rPr lang="en-US" altLang="zh-CN" sz="2400" dirty="0">
                <a:sym typeface="+mn-ea"/>
              </a:rPr>
              <a:t>Client</a:t>
            </a:r>
            <a:r>
              <a:rPr lang="zh-CN" altLang="en-US" sz="2400" dirty="0">
                <a:sym typeface="+mn-ea"/>
              </a:rPr>
              <a:t>收到未经验证的公钥后，请求</a:t>
            </a:r>
            <a:r>
              <a:rPr lang="en-US" altLang="zh-CN" sz="2400" dirty="0">
                <a:sym typeface="+mn-ea"/>
              </a:rPr>
              <a:t>Notary Servers</a:t>
            </a:r>
            <a:r>
              <a:rPr lang="zh-CN" altLang="en-US" sz="2400" dirty="0">
                <a:sym typeface="+mn-ea"/>
              </a:rPr>
              <a:t>返回该服务使用过的所有公钥。</a:t>
            </a:r>
            <a:endParaRPr lang="zh-CN" altLang="en-US" sz="2400" dirty="0">
              <a:sym typeface="+mn-ea"/>
            </a:endParaRPr>
          </a:p>
          <a:p>
            <a:r>
              <a:rPr lang="en-US" altLang="zh-CN" sz="2400" dirty="0"/>
              <a:t>Client</a:t>
            </a:r>
            <a:r>
              <a:rPr lang="zh-CN" altLang="en-US" sz="2400" dirty="0"/>
              <a:t>在首次访问服务器或者服务器公钥正常变更时，都能验证</a:t>
            </a:r>
            <a:endParaRPr lang="zh-CN" altLang="en-US" sz="2400" dirty="0"/>
          </a:p>
          <a:p>
            <a:endParaRPr lang="zh-CN" altLang="en-US" sz="3200" dirty="0"/>
          </a:p>
        </p:txBody>
      </p:sp>
      <p:pic>
        <p:nvPicPr>
          <p:cNvPr id="5" name="图片 4"/>
          <p:cNvPicPr>
            <a:picLocks noChangeAspect="1"/>
          </p:cNvPicPr>
          <p:nvPr/>
        </p:nvPicPr>
        <p:blipFill>
          <a:blip r:embed="rId1"/>
          <a:stretch>
            <a:fillRect/>
          </a:stretch>
        </p:blipFill>
        <p:spPr>
          <a:xfrm>
            <a:off x="5556437" y="2145786"/>
            <a:ext cx="3587563" cy="350197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481482" y="0"/>
            <a:ext cx="2407023" cy="2349602"/>
          </a:xfrm>
          <a:prstGeom prst="rect">
            <a:avLst/>
          </a:prstGeom>
        </p:spPr>
      </p:pic>
      <p:sp>
        <p:nvSpPr>
          <p:cNvPr id="2" name="标题 1"/>
          <p:cNvSpPr>
            <a:spLocks noGrp="1"/>
          </p:cNvSpPr>
          <p:nvPr>
            <p:ph type="title"/>
          </p:nvPr>
        </p:nvSpPr>
        <p:spPr/>
        <p:txBody>
          <a:bodyPr/>
          <a:lstStyle/>
          <a:p>
            <a:r>
              <a:rPr lang="en-US" altLang="zh-CN" dirty="0"/>
              <a:t>Perspectives</a:t>
            </a:r>
            <a:endParaRPr lang="zh-CN" altLang="en-US" dirty="0"/>
          </a:p>
        </p:txBody>
      </p:sp>
      <p:sp>
        <p:nvSpPr>
          <p:cNvPr id="3" name="内容占位符 2"/>
          <p:cNvSpPr>
            <a:spLocks noGrp="1"/>
          </p:cNvSpPr>
          <p:nvPr>
            <p:ph idx="1"/>
          </p:nvPr>
        </p:nvSpPr>
        <p:spPr>
          <a:xfrm>
            <a:off x="822959" y="1845734"/>
            <a:ext cx="7543801" cy="4474384"/>
          </a:xfrm>
        </p:spPr>
        <p:txBody>
          <a:bodyPr>
            <a:normAutofit fontScale="92500" lnSpcReduction="20000"/>
          </a:bodyPr>
          <a:lstStyle/>
          <a:p>
            <a:r>
              <a:rPr lang="en-US" altLang="zh-CN" dirty="0">
                <a:sym typeface="+mn-ea"/>
              </a:rPr>
              <a:t>Notary Server</a:t>
            </a:r>
            <a:r>
              <a:rPr lang="en-US" altLang="zh-CN" b="1" u="sng" dirty="0">
                <a:sym typeface="+mn-ea"/>
              </a:rPr>
              <a:t>s</a:t>
            </a:r>
            <a:endParaRPr lang="en-US" altLang="zh-CN" b="1" u="sng" dirty="0">
              <a:sym typeface="+mn-ea"/>
            </a:endParaRPr>
          </a:p>
          <a:p>
            <a:pPr lvl="1"/>
            <a:r>
              <a:rPr lang="zh-CN" altLang="en-US" dirty="0">
                <a:sym typeface="+mn-ea"/>
              </a:rPr>
              <a:t>由一个</a:t>
            </a:r>
            <a:r>
              <a:rPr lang="en-US" altLang="zh-CN" dirty="0">
                <a:sym typeface="+mn-ea"/>
              </a:rPr>
              <a:t>notary authority</a:t>
            </a:r>
            <a:r>
              <a:rPr lang="zh-CN" altLang="en-US" dirty="0">
                <a:sym typeface="+mn-ea"/>
              </a:rPr>
              <a:t>确定并发布</a:t>
            </a:r>
            <a:r>
              <a:rPr lang="en-US" altLang="zh-CN" dirty="0">
                <a:sym typeface="+mn-ea"/>
              </a:rPr>
              <a:t>notary servers</a:t>
            </a:r>
            <a:r>
              <a:rPr lang="zh-CN" altLang="en-US" dirty="0">
                <a:sym typeface="+mn-ea"/>
              </a:rPr>
              <a:t>信息，包括</a:t>
            </a:r>
            <a:r>
              <a:rPr lang="en-US" altLang="zh-CN" dirty="0">
                <a:sym typeface="+mn-ea"/>
              </a:rPr>
              <a:t>IP</a:t>
            </a:r>
            <a:r>
              <a:rPr lang="zh-CN" altLang="en-US" dirty="0">
                <a:sym typeface="+mn-ea"/>
              </a:rPr>
              <a:t>地址、对应的公钥</a:t>
            </a:r>
            <a:endParaRPr lang="en-US" altLang="zh-CN" dirty="0">
              <a:sym typeface="+mn-ea"/>
            </a:endParaRPr>
          </a:p>
          <a:p>
            <a:pPr lvl="1"/>
            <a:r>
              <a:rPr lang="en-US" altLang="zh-CN" dirty="0">
                <a:sym typeface="+mn-ea"/>
              </a:rPr>
              <a:t>notary authority</a:t>
            </a:r>
            <a:r>
              <a:rPr lang="zh-CN" altLang="en-US" dirty="0">
                <a:sym typeface="+mn-ea"/>
              </a:rPr>
              <a:t>有自己的公私钥对</a:t>
            </a:r>
            <a:endParaRPr lang="en-US" altLang="zh-CN" dirty="0">
              <a:sym typeface="+mn-ea"/>
            </a:endParaRPr>
          </a:p>
          <a:p>
            <a:pPr lvl="2"/>
            <a:r>
              <a:rPr lang="zh-CN" altLang="en-US" dirty="0">
                <a:sym typeface="+mn-ea"/>
              </a:rPr>
              <a:t>公钥通过带外的方式发布，类似根</a:t>
            </a:r>
            <a:r>
              <a:rPr lang="en-US" altLang="zh-CN" dirty="0">
                <a:sym typeface="+mn-ea"/>
              </a:rPr>
              <a:t>CA</a:t>
            </a:r>
            <a:r>
              <a:rPr lang="zh-CN" altLang="en-US" dirty="0">
                <a:sym typeface="+mn-ea"/>
              </a:rPr>
              <a:t>的公钥</a:t>
            </a:r>
            <a:r>
              <a:rPr lang="en-US" altLang="zh-CN" dirty="0">
                <a:sym typeface="+mn-ea"/>
              </a:rPr>
              <a:t>/</a:t>
            </a:r>
            <a:r>
              <a:rPr lang="zh-CN" altLang="en-US" dirty="0">
                <a:sym typeface="+mn-ea"/>
              </a:rPr>
              <a:t>证书发布</a:t>
            </a:r>
            <a:endParaRPr lang="en-US" altLang="zh-CN" dirty="0">
              <a:sym typeface="+mn-ea"/>
            </a:endParaRPr>
          </a:p>
          <a:p>
            <a:pPr lvl="2"/>
            <a:r>
              <a:rPr lang="zh-CN" altLang="en-US" dirty="0">
                <a:sym typeface="+mn-ea"/>
              </a:rPr>
              <a:t>发布的</a:t>
            </a:r>
            <a:r>
              <a:rPr lang="en-US" altLang="zh-CN" dirty="0">
                <a:sym typeface="+mn-ea"/>
              </a:rPr>
              <a:t>notary servers</a:t>
            </a:r>
            <a:r>
              <a:rPr lang="zh-CN" altLang="en-US" dirty="0">
                <a:sym typeface="+mn-ea"/>
              </a:rPr>
              <a:t>信息使用</a:t>
            </a:r>
            <a:r>
              <a:rPr lang="en-US" altLang="zh-CN" dirty="0">
                <a:sym typeface="+mn-ea"/>
              </a:rPr>
              <a:t>notary authority</a:t>
            </a:r>
            <a:r>
              <a:rPr lang="zh-CN" altLang="en-US" dirty="0">
                <a:sym typeface="+mn-ea"/>
              </a:rPr>
              <a:t>的私钥签名</a:t>
            </a:r>
            <a:endParaRPr lang="en-US" altLang="zh-CN" dirty="0">
              <a:sym typeface="+mn-ea"/>
            </a:endParaRPr>
          </a:p>
          <a:p>
            <a:pPr lvl="3"/>
            <a:r>
              <a:rPr lang="zh-CN" altLang="en-US" dirty="0">
                <a:sym typeface="+mn-ea"/>
              </a:rPr>
              <a:t>不做他用</a:t>
            </a:r>
            <a:endParaRPr lang="en-US" altLang="zh-CN" dirty="0">
              <a:sym typeface="+mn-ea"/>
            </a:endParaRPr>
          </a:p>
          <a:p>
            <a:pPr lvl="1"/>
            <a:r>
              <a:rPr lang="zh-CN" altLang="en-US" dirty="0"/>
              <a:t>每个</a:t>
            </a:r>
            <a:r>
              <a:rPr lang="en-US" altLang="zh-CN" dirty="0">
                <a:sym typeface="+mn-ea"/>
              </a:rPr>
              <a:t>notary server</a:t>
            </a:r>
            <a:r>
              <a:rPr lang="zh-CN" altLang="en-US" dirty="0">
                <a:sym typeface="+mn-ea"/>
              </a:rPr>
              <a:t>向</a:t>
            </a:r>
            <a:r>
              <a:rPr lang="en-US" altLang="zh-CN" dirty="0">
                <a:sym typeface="+mn-ea"/>
              </a:rPr>
              <a:t>client</a:t>
            </a:r>
            <a:r>
              <a:rPr lang="zh-CN" altLang="en-US" dirty="0">
                <a:sym typeface="+mn-ea"/>
              </a:rPr>
              <a:t>返回的消息使用</a:t>
            </a:r>
            <a:r>
              <a:rPr lang="en-US" altLang="zh-CN" dirty="0">
                <a:sym typeface="+mn-ea"/>
              </a:rPr>
              <a:t>notary server</a:t>
            </a:r>
            <a:r>
              <a:rPr lang="zh-CN" altLang="en-US" dirty="0">
                <a:sym typeface="+mn-ea"/>
              </a:rPr>
              <a:t>对应的公钥签名</a:t>
            </a:r>
            <a:endParaRPr lang="en-US" altLang="zh-CN" dirty="0">
              <a:sym typeface="+mn-ea"/>
            </a:endParaRPr>
          </a:p>
          <a:p>
            <a:pPr lvl="1"/>
            <a:r>
              <a:rPr lang="en-US" altLang="zh-CN" dirty="0">
                <a:sym typeface="+mn-ea"/>
              </a:rPr>
              <a:t>notary authority</a:t>
            </a:r>
            <a:r>
              <a:rPr lang="zh-CN" altLang="en-US" dirty="0">
                <a:sym typeface="+mn-ea"/>
              </a:rPr>
              <a:t>定期更新</a:t>
            </a:r>
            <a:r>
              <a:rPr lang="en-US" altLang="zh-CN" dirty="0">
                <a:sym typeface="+mn-ea"/>
              </a:rPr>
              <a:t>notary servers</a:t>
            </a:r>
            <a:r>
              <a:rPr lang="zh-CN" altLang="en-US" dirty="0">
                <a:sym typeface="+mn-ea"/>
              </a:rPr>
              <a:t>列表</a:t>
            </a:r>
            <a:endParaRPr lang="en-US" altLang="zh-CN" dirty="0">
              <a:sym typeface="+mn-ea"/>
            </a:endParaRPr>
          </a:p>
          <a:p>
            <a:pPr lvl="2"/>
            <a:r>
              <a:rPr lang="zh-CN" altLang="en-US" dirty="0">
                <a:sym typeface="+mn-ea"/>
              </a:rPr>
              <a:t>新增</a:t>
            </a:r>
            <a:r>
              <a:rPr lang="en-US" altLang="zh-CN" dirty="0">
                <a:sym typeface="+mn-ea"/>
              </a:rPr>
              <a:t>notary servers</a:t>
            </a:r>
            <a:endParaRPr lang="en-US" altLang="zh-CN" dirty="0">
              <a:sym typeface="+mn-ea"/>
            </a:endParaRPr>
          </a:p>
          <a:p>
            <a:pPr lvl="2"/>
            <a:r>
              <a:rPr lang="zh-CN" altLang="en-US" dirty="0"/>
              <a:t>公钥更新等</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Perspectives</a:t>
            </a:r>
            <a:endParaRPr lang="zh-CN" altLang="en-US"/>
          </a:p>
        </p:txBody>
      </p:sp>
      <p:sp>
        <p:nvSpPr>
          <p:cNvPr id="3" name="内容占位符 2"/>
          <p:cNvSpPr>
            <a:spLocks noGrp="1"/>
          </p:cNvSpPr>
          <p:nvPr>
            <p:ph idx="1"/>
          </p:nvPr>
        </p:nvSpPr>
        <p:spPr>
          <a:xfrm>
            <a:off x="822959" y="1845734"/>
            <a:ext cx="7917629" cy="4023360"/>
          </a:xfrm>
        </p:spPr>
        <p:txBody>
          <a:bodyPr>
            <a:normAutofit/>
          </a:bodyPr>
          <a:lstStyle/>
          <a:p>
            <a:r>
              <a:rPr lang="en-US" altLang="zh-CN" dirty="0"/>
              <a:t>Notaries:</a:t>
            </a:r>
            <a:endParaRPr lang="en-US" altLang="zh-CN" dirty="0"/>
          </a:p>
          <a:p>
            <a:pPr lvl="1"/>
            <a:r>
              <a:rPr lang="zh-CN" altLang="en-US" dirty="0"/>
              <a:t>周期性的探测网络服务使用的公钥，存储</a:t>
            </a:r>
            <a:endParaRPr lang="en-US" altLang="zh-CN" dirty="0"/>
          </a:p>
          <a:p>
            <a:pPr lvl="1"/>
            <a:r>
              <a:rPr lang="zh-CN" altLang="en-US" dirty="0"/>
              <a:t>对于每个观察到的</a:t>
            </a:r>
            <a:r>
              <a:rPr lang="en-US" altLang="zh-CN" dirty="0"/>
              <a:t>service</a:t>
            </a:r>
            <a:r>
              <a:rPr lang="zh-CN" altLang="en-US" dirty="0"/>
              <a:t>及其对应的公钥，</a:t>
            </a:r>
            <a:r>
              <a:rPr lang="en-US" altLang="zh-CN" dirty="0"/>
              <a:t>notary server </a:t>
            </a:r>
            <a:r>
              <a:rPr lang="zh-CN" altLang="en-US" dirty="0"/>
              <a:t>记录：</a:t>
            </a:r>
            <a:endParaRPr lang="en-US" altLang="zh-CN" dirty="0"/>
          </a:p>
          <a:p>
            <a:pPr lvl="2"/>
            <a:r>
              <a:rPr lang="en-US" altLang="zh-CN" dirty="0"/>
              <a:t>Service-Type</a:t>
            </a:r>
            <a:r>
              <a:rPr lang="zh-CN" altLang="en-US" dirty="0"/>
              <a:t>、</a:t>
            </a:r>
            <a:r>
              <a:rPr lang="en-US" altLang="zh-CN" dirty="0"/>
              <a:t>Service-ID</a:t>
            </a:r>
            <a:endParaRPr lang="en-US" altLang="zh-CN" dirty="0"/>
          </a:p>
          <a:p>
            <a:pPr lvl="2"/>
            <a:r>
              <a:rPr lang="zh-CN" altLang="en-US" dirty="0"/>
              <a:t>以</a:t>
            </a:r>
            <a:r>
              <a:rPr lang="en-US" altLang="zh-CN" dirty="0"/>
              <a:t>timespan</a:t>
            </a:r>
            <a:r>
              <a:rPr lang="zh-CN" altLang="en-US" dirty="0"/>
              <a:t>的形式记录所有观察到的公钥历史</a:t>
            </a:r>
            <a:endParaRPr lang="en-US" altLang="zh-CN" dirty="0"/>
          </a:p>
          <a:p>
            <a:pPr lvl="2"/>
            <a:r>
              <a:rPr lang="en-US" altLang="zh-CN" dirty="0"/>
              <a:t>A key timespan is a start and end timestamp pair (</a:t>
            </a:r>
            <a:r>
              <a:rPr lang="en-US" altLang="zh-CN" dirty="0" err="1"/>
              <a:t>t</a:t>
            </a:r>
            <a:r>
              <a:rPr lang="en-US" altLang="zh-CN" baseline="-25000" dirty="0" err="1"/>
              <a:t>start</a:t>
            </a:r>
            <a:r>
              <a:rPr lang="en-US" altLang="zh-CN" dirty="0"/>
              <a:t>, t</a:t>
            </a:r>
            <a:r>
              <a:rPr lang="en-US" altLang="zh-CN" baseline="-25000" dirty="0"/>
              <a:t>end</a:t>
            </a:r>
            <a:r>
              <a:rPr lang="en-US" altLang="zh-CN" dirty="0"/>
              <a:t>)</a:t>
            </a:r>
            <a:endParaRPr lang="zh-CN" altLang="zh-CN" dirty="0"/>
          </a:p>
        </p:txBody>
      </p:sp>
      <p:pic>
        <p:nvPicPr>
          <p:cNvPr id="4" name="图片 3" descr="EVFP1KZ4QBPV~O}6VP(K})Y"/>
          <p:cNvPicPr>
            <a:picLocks noChangeAspect="1"/>
          </p:cNvPicPr>
          <p:nvPr/>
        </p:nvPicPr>
        <p:blipFill>
          <a:blip r:embed="rId1"/>
          <a:stretch>
            <a:fillRect/>
          </a:stretch>
        </p:blipFill>
        <p:spPr>
          <a:xfrm>
            <a:off x="4260393" y="5264944"/>
            <a:ext cx="4735830" cy="15930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Perspectives</a:t>
            </a:r>
            <a:endParaRPr lang="zh-CN" altLang="en-US" dirty="0"/>
          </a:p>
        </p:txBody>
      </p:sp>
      <p:sp>
        <p:nvSpPr>
          <p:cNvPr id="3" name="内容占位符 2"/>
          <p:cNvSpPr>
            <a:spLocks noGrp="1"/>
          </p:cNvSpPr>
          <p:nvPr>
            <p:ph idx="1"/>
          </p:nvPr>
        </p:nvSpPr>
        <p:spPr/>
        <p:txBody>
          <a:bodyPr/>
          <a:lstStyle/>
          <a:p>
            <a:r>
              <a:rPr lang="en-US" altLang="zh-CN" dirty="0"/>
              <a:t>Client</a:t>
            </a:r>
            <a:r>
              <a:rPr lang="zh-CN" altLang="en-US" dirty="0"/>
              <a:t>（即浏览器）</a:t>
            </a:r>
            <a:endParaRPr lang="en-US" altLang="zh-CN" dirty="0"/>
          </a:p>
          <a:p>
            <a:pPr lvl="1"/>
            <a:r>
              <a:rPr lang="zh-CN" altLang="en-US" dirty="0"/>
              <a:t>当Client第一次访问某个服务器或者收到服务器的公钥与本地缓存的公钥不一致时，向notary server发出查询请求</a:t>
            </a:r>
            <a:endParaRPr lang="en-US" altLang="zh-CN" dirty="0"/>
          </a:p>
          <a:p>
            <a:pPr lvl="1"/>
            <a:r>
              <a:rPr lang="zh-CN" altLang="en-US" dirty="0"/>
              <a:t>Client收到</a:t>
            </a:r>
            <a:r>
              <a:rPr lang="en-US" altLang="zh-CN" dirty="0"/>
              <a:t>notary server</a:t>
            </a:r>
            <a:r>
              <a:rPr lang="zh-CN" altLang="en-US" dirty="0"/>
              <a:t>返回的消息后，验证notary server的签名，并判断是否信任收到的公钥</a:t>
            </a:r>
            <a:endParaRPr lang="en-US" altLang="zh-CN" dirty="0"/>
          </a:p>
          <a:p>
            <a:pPr lvl="1"/>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757613" y="5284305"/>
            <a:ext cx="5386387" cy="1573695"/>
          </a:xfrm>
          <a:prstGeom prst="rect">
            <a:avLst/>
          </a:prstGeom>
        </p:spPr>
      </p:pic>
      <p:sp>
        <p:nvSpPr>
          <p:cNvPr id="2" name="标题 1"/>
          <p:cNvSpPr>
            <a:spLocks noGrp="1"/>
          </p:cNvSpPr>
          <p:nvPr>
            <p:ph type="title"/>
          </p:nvPr>
        </p:nvSpPr>
        <p:spPr/>
        <p:txBody>
          <a:bodyPr/>
          <a:lstStyle/>
          <a:p>
            <a:r>
              <a:rPr lang="en-US" altLang="zh-CN" dirty="0">
                <a:sym typeface="+mn-ea"/>
              </a:rPr>
              <a:t>Perspectives</a:t>
            </a:r>
            <a:endParaRPr lang="zh-CN" altLang="en-US" dirty="0"/>
          </a:p>
        </p:txBody>
      </p:sp>
      <p:sp>
        <p:nvSpPr>
          <p:cNvPr id="3" name="内容占位符 2"/>
          <p:cNvSpPr>
            <a:spLocks noGrp="1"/>
          </p:cNvSpPr>
          <p:nvPr>
            <p:ph idx="1"/>
          </p:nvPr>
        </p:nvSpPr>
        <p:spPr/>
        <p:txBody>
          <a:bodyPr>
            <a:normAutofit/>
          </a:bodyPr>
          <a:lstStyle/>
          <a:p>
            <a:r>
              <a:rPr lang="zh-CN" altLang="en-US" dirty="0"/>
              <a:t>浏览器：</a:t>
            </a:r>
            <a:endParaRPr lang="zh-CN" altLang="en-US" dirty="0"/>
          </a:p>
          <a:p>
            <a:pPr lvl="1"/>
            <a:r>
              <a:rPr lang="zh-CN" altLang="en-US" dirty="0"/>
              <a:t>浏览器定期下载</a:t>
            </a:r>
            <a:r>
              <a:rPr lang="en-US" altLang="zh-CN" dirty="0"/>
              <a:t>Notary authority</a:t>
            </a:r>
            <a:r>
              <a:rPr lang="zh-CN" altLang="en-US" dirty="0"/>
              <a:t>发布的</a:t>
            </a:r>
            <a:r>
              <a:rPr lang="en-US" altLang="zh-CN" dirty="0"/>
              <a:t>notary list</a:t>
            </a:r>
            <a:r>
              <a:rPr lang="zh-CN" altLang="en-US" dirty="0"/>
              <a:t>，获得</a:t>
            </a:r>
            <a:r>
              <a:rPr lang="en-US" altLang="zh-CN" dirty="0"/>
              <a:t>notary server</a:t>
            </a:r>
            <a:r>
              <a:rPr lang="zh-CN" altLang="en-US" dirty="0"/>
              <a:t>访问方式及公钥</a:t>
            </a:r>
            <a:endParaRPr lang="zh-CN" altLang="en-US" dirty="0"/>
          </a:p>
          <a:p>
            <a:pPr lvl="1"/>
            <a:r>
              <a:rPr lang="zh-CN" altLang="en-US" dirty="0"/>
              <a:t>浏览器访问网络服务并需要验证公钥时，随机选取</a:t>
            </a:r>
            <a:r>
              <a:rPr lang="en-US" altLang="zh-CN" dirty="0"/>
              <a:t>N</a:t>
            </a:r>
            <a:r>
              <a:rPr lang="zh-CN" altLang="en-US" dirty="0"/>
              <a:t>个</a:t>
            </a:r>
            <a:r>
              <a:rPr lang="en-US" altLang="zh-CN" dirty="0"/>
              <a:t>Notary servers</a:t>
            </a:r>
            <a:r>
              <a:rPr lang="zh-CN" altLang="en-US" dirty="0"/>
              <a:t>查询</a:t>
            </a:r>
            <a:endParaRPr lang="en-US" altLang="zh-CN" dirty="0"/>
          </a:p>
          <a:p>
            <a:pPr lvl="1"/>
            <a:r>
              <a:rPr lang="en-US" altLang="zh-CN" dirty="0"/>
              <a:t>Notary server</a:t>
            </a:r>
            <a:r>
              <a:rPr lang="zh-CN" altLang="en-US" dirty="0"/>
              <a:t>将其存储的与浏览器请求的</a:t>
            </a:r>
            <a:r>
              <a:rPr lang="en-US" altLang="zh-CN" dirty="0"/>
              <a:t>service</a:t>
            </a:r>
            <a:r>
              <a:rPr lang="zh-CN" altLang="en-US" dirty="0"/>
              <a:t>对应的所有</a:t>
            </a:r>
            <a:r>
              <a:rPr lang="en-US" altLang="zh-CN" dirty="0"/>
              <a:t>keys</a:t>
            </a:r>
            <a:r>
              <a:rPr lang="zh-CN" altLang="en-US" dirty="0"/>
              <a:t>以及相应的</a:t>
            </a:r>
            <a:r>
              <a:rPr lang="en-US" altLang="zh-CN" dirty="0"/>
              <a:t>key timespans</a:t>
            </a:r>
            <a:r>
              <a:rPr lang="zh-CN" altLang="en-US" dirty="0"/>
              <a:t>返回给浏览器，返回的消息由</a:t>
            </a:r>
            <a:r>
              <a:rPr lang="en-US" altLang="zh-CN" dirty="0"/>
              <a:t>Notary server</a:t>
            </a:r>
            <a:r>
              <a:rPr lang="zh-CN" altLang="en-US" dirty="0"/>
              <a:t>签名。</a:t>
            </a:r>
            <a:endParaRPr lang="zh-CN" altLang="en-US" dirty="0"/>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入侵容忍</a:t>
            </a:r>
            <a:endParaRPr lang="zh-CN" altLang="en-US" dirty="0"/>
          </a:p>
        </p:txBody>
      </p:sp>
      <p:sp>
        <p:nvSpPr>
          <p:cNvPr id="3" name="内容占位符 2"/>
          <p:cNvSpPr>
            <a:spLocks noGrp="1"/>
          </p:cNvSpPr>
          <p:nvPr>
            <p:ph idx="1"/>
          </p:nvPr>
        </p:nvSpPr>
        <p:spPr/>
        <p:txBody>
          <a:bodyPr/>
          <a:lstStyle/>
          <a:p>
            <a:pPr>
              <a:lnSpc>
                <a:spcPct val="130000"/>
              </a:lnSpc>
              <a:spcBef>
                <a:spcPts val="0"/>
              </a:spcBef>
              <a:spcAft>
                <a:spcPts val="0"/>
              </a:spcAft>
            </a:pPr>
            <a:r>
              <a:rPr lang="zh-CN" altLang="en-US" dirty="0"/>
              <a:t>入侵容忍</a:t>
            </a:r>
            <a:endParaRPr lang="en-US" altLang="zh-CN" dirty="0"/>
          </a:p>
          <a:p>
            <a:pPr lvl="1">
              <a:lnSpc>
                <a:spcPct val="130000"/>
              </a:lnSpc>
              <a:spcBef>
                <a:spcPts val="0"/>
              </a:spcBef>
              <a:spcAft>
                <a:spcPts val="0"/>
              </a:spcAft>
            </a:pPr>
            <a:r>
              <a:rPr lang="en-US" altLang="zh-CN" dirty="0"/>
              <a:t>Survivability</a:t>
            </a:r>
            <a:r>
              <a:rPr lang="zh-CN" altLang="en-US" dirty="0"/>
              <a:t>技术</a:t>
            </a:r>
            <a:endParaRPr lang="en-US" altLang="zh-CN" dirty="0"/>
          </a:p>
          <a:p>
            <a:pPr lvl="1">
              <a:lnSpc>
                <a:spcPct val="130000"/>
              </a:lnSpc>
              <a:spcBef>
                <a:spcPts val="0"/>
              </a:spcBef>
              <a:spcAft>
                <a:spcPts val="0"/>
              </a:spcAft>
            </a:pPr>
            <a:r>
              <a:rPr lang="zh-CN" altLang="en-US" dirty="0"/>
              <a:t>在系统遭到（部分）入侵的情况下，仍然能够提供正常服务</a:t>
            </a:r>
            <a:r>
              <a:rPr lang="en-US" altLang="zh-CN" dirty="0"/>
              <a:t>——CA</a:t>
            </a:r>
            <a:r>
              <a:rPr lang="zh-CN" altLang="en-US" dirty="0"/>
              <a:t>系统正常服务</a:t>
            </a:r>
            <a:endParaRPr lang="en-US" altLang="zh-CN" dirty="0"/>
          </a:p>
          <a:p>
            <a:pPr lvl="2">
              <a:lnSpc>
                <a:spcPct val="130000"/>
              </a:lnSpc>
              <a:spcBef>
                <a:spcPts val="0"/>
              </a:spcBef>
              <a:spcAft>
                <a:spcPts val="0"/>
              </a:spcAft>
            </a:pPr>
            <a:r>
              <a:rPr lang="en-US" altLang="zh-CN" dirty="0"/>
              <a:t>CA Private Key</a:t>
            </a:r>
            <a:r>
              <a:rPr lang="zh-CN" altLang="en-US" dirty="0"/>
              <a:t>的机密性</a:t>
            </a:r>
            <a:r>
              <a:rPr lang="en-US" altLang="zh-CN" dirty="0"/>
              <a:t>Confidentiality</a:t>
            </a:r>
            <a:r>
              <a:rPr lang="zh-CN" altLang="en-US" dirty="0"/>
              <a:t>，攻击者不知道</a:t>
            </a:r>
            <a:endParaRPr lang="en-US" altLang="zh-CN" dirty="0"/>
          </a:p>
          <a:p>
            <a:pPr lvl="2">
              <a:lnSpc>
                <a:spcPct val="130000"/>
              </a:lnSpc>
              <a:spcBef>
                <a:spcPts val="0"/>
              </a:spcBef>
              <a:spcAft>
                <a:spcPts val="0"/>
              </a:spcAft>
            </a:pPr>
            <a:r>
              <a:rPr lang="en-US" altLang="zh-CN" dirty="0"/>
              <a:t>CA Private Key</a:t>
            </a:r>
            <a:r>
              <a:rPr lang="zh-CN" altLang="en-US" dirty="0"/>
              <a:t>的可用性</a:t>
            </a:r>
            <a:r>
              <a:rPr lang="en-US" altLang="zh-CN" dirty="0"/>
              <a:t>Availability</a:t>
            </a:r>
            <a:r>
              <a:rPr lang="zh-CN" altLang="en-US" dirty="0"/>
              <a:t>，操作员可使用</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Notary-based</a:t>
            </a:r>
            <a:r>
              <a:rPr lang="zh-CN" altLang="en-US" dirty="0"/>
              <a:t>方案</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Perspectives</a:t>
            </a:r>
            <a:endParaRPr lang="en-US" altLang="zh-CN" dirty="0"/>
          </a:p>
          <a:p>
            <a:pPr lvl="1"/>
            <a:r>
              <a:rPr lang="zh-CN" altLang="en-US" dirty="0"/>
              <a:t>比较多个</a:t>
            </a:r>
            <a:r>
              <a:rPr lang="en-US" altLang="zh-CN" dirty="0"/>
              <a:t>TLS</a:t>
            </a:r>
            <a:r>
              <a:rPr lang="zh-CN" altLang="en-US"/>
              <a:t>链接的服务器证书，是不是一致</a:t>
            </a:r>
            <a:endParaRPr lang="en-US" altLang="zh-CN" dirty="0"/>
          </a:p>
          <a:p>
            <a:r>
              <a:rPr lang="zh-CN" altLang="en-US" dirty="0"/>
              <a:t>变型的方案</a:t>
            </a:r>
            <a:endParaRPr lang="en-US" altLang="zh-CN" dirty="0"/>
          </a:p>
          <a:p>
            <a:pPr lvl="1"/>
            <a:r>
              <a:rPr lang="en-US" altLang="zh-CN" dirty="0"/>
              <a:t>The ICSI Certificate Notary</a:t>
            </a:r>
            <a:endParaRPr lang="en-US" altLang="zh-CN" dirty="0"/>
          </a:p>
          <a:p>
            <a:pPr lvl="2"/>
            <a:r>
              <a:rPr lang="zh-CN" altLang="en-US" dirty="0"/>
              <a:t>从网络流量中被动地收集数据</a:t>
            </a:r>
            <a:endParaRPr lang="en-US" altLang="zh-CN" dirty="0"/>
          </a:p>
          <a:p>
            <a:pPr lvl="1"/>
            <a:r>
              <a:rPr lang="en-US" altLang="zh-CN" dirty="0"/>
              <a:t>EFF SSL Observatory</a:t>
            </a:r>
            <a:endParaRPr lang="en-US" altLang="zh-CN" dirty="0"/>
          </a:p>
          <a:p>
            <a:pPr lvl="2"/>
            <a:r>
              <a:rPr lang="zh-CN" altLang="en-US" dirty="0"/>
              <a:t>浏览器群体上载证书（在查询比较时，上载）</a:t>
            </a:r>
            <a:endParaRPr lang="en-US" altLang="zh-CN" dirty="0"/>
          </a:p>
          <a:p>
            <a:pPr lvl="1"/>
            <a:r>
              <a:rPr lang="en-US" altLang="zh-CN" dirty="0" err="1"/>
              <a:t>Doublecheck</a:t>
            </a:r>
            <a:endParaRPr lang="en-US" altLang="zh-CN" dirty="0"/>
          </a:p>
          <a:p>
            <a:pPr lvl="2"/>
            <a:r>
              <a:rPr lang="zh-CN" altLang="en-US" dirty="0"/>
              <a:t>浏览器同时发起多条</a:t>
            </a:r>
            <a:r>
              <a:rPr lang="en-US" altLang="zh-CN" dirty="0"/>
              <a:t>TLS</a:t>
            </a:r>
            <a:r>
              <a:rPr lang="zh-CN" altLang="en-US" dirty="0"/>
              <a:t>连接、通过</a:t>
            </a:r>
            <a:r>
              <a:rPr lang="en-US" altLang="zh-CN" dirty="0"/>
              <a:t>TOR</a:t>
            </a:r>
            <a:r>
              <a:rPr lang="zh-CN" altLang="en-US" dirty="0"/>
              <a:t>，比较证书</a:t>
            </a:r>
            <a:endParaRPr lang="en-US" altLang="zh-CN" dirty="0"/>
          </a:p>
          <a:p>
            <a:pPr lvl="2"/>
            <a:r>
              <a:rPr lang="zh-CN" altLang="en-US" dirty="0"/>
              <a:t>效率较低；避免隐私泄露</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信任增强方案</a:t>
            </a:r>
            <a:endParaRPr lang="zh-CN" altLang="en-US" dirty="0"/>
          </a:p>
        </p:txBody>
      </p:sp>
      <p:sp>
        <p:nvSpPr>
          <p:cNvPr id="3" name="内容占位符 2"/>
          <p:cNvSpPr>
            <a:spLocks noGrp="1"/>
          </p:cNvSpPr>
          <p:nvPr>
            <p:ph idx="1"/>
          </p:nvPr>
        </p:nvSpPr>
        <p:spPr/>
        <p:txBody>
          <a:bodyPr/>
          <a:lstStyle/>
          <a:p>
            <a:endParaRPr lang="en-US" altLang="zh-CN" dirty="0"/>
          </a:p>
          <a:p>
            <a:r>
              <a:rPr lang="zh-CN" altLang="en-US" dirty="0">
                <a:solidFill>
                  <a:schemeClr val="tx1"/>
                </a:solidFill>
              </a:rPr>
              <a:t>客户端检测</a:t>
            </a:r>
            <a:endParaRPr lang="en-US" altLang="zh-CN" dirty="0">
              <a:solidFill>
                <a:schemeClr val="tx1"/>
              </a:solidFill>
            </a:endParaRPr>
          </a:p>
          <a:p>
            <a:r>
              <a:rPr lang="zh-CN" altLang="en-US" dirty="0">
                <a:solidFill>
                  <a:srgbClr val="FF0000"/>
                </a:solidFill>
              </a:rPr>
              <a:t>限制</a:t>
            </a:r>
            <a:r>
              <a:rPr lang="en-US" altLang="zh-CN" dirty="0">
                <a:solidFill>
                  <a:srgbClr val="FF0000"/>
                </a:solidFill>
              </a:rPr>
              <a:t>CA</a:t>
            </a:r>
            <a:r>
              <a:rPr lang="zh-CN" altLang="en-US" dirty="0">
                <a:solidFill>
                  <a:srgbClr val="FF0000"/>
                </a:solidFill>
              </a:rPr>
              <a:t>权利</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限制</a:t>
            </a:r>
            <a:r>
              <a:rPr lang="en-US" altLang="zh-CN" dirty="0"/>
              <a:t>CA</a:t>
            </a:r>
            <a:r>
              <a:rPr lang="zh-CN" altLang="en-US" dirty="0"/>
              <a:t>权力</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err="1"/>
              <a:t>Certlock</a:t>
            </a:r>
            <a:endParaRPr lang="en-US" altLang="zh-CN" dirty="0"/>
          </a:p>
          <a:p>
            <a:pPr lvl="1"/>
            <a:r>
              <a:rPr lang="zh-CN" altLang="en-US" dirty="0"/>
              <a:t>假定</a:t>
            </a:r>
            <a:r>
              <a:rPr lang="en-US" altLang="zh-CN" dirty="0"/>
              <a:t>TLS</a:t>
            </a:r>
            <a:r>
              <a:rPr lang="zh-CN" altLang="en-US" dirty="0"/>
              <a:t>服务器只会向同一个国家的</a:t>
            </a:r>
            <a:r>
              <a:rPr lang="en-US" altLang="zh-CN" dirty="0"/>
              <a:t>CA</a:t>
            </a:r>
            <a:r>
              <a:rPr lang="zh-CN" altLang="en-US" dirty="0"/>
              <a:t>申请证书</a:t>
            </a:r>
            <a:endParaRPr lang="en-US" altLang="zh-CN" dirty="0"/>
          </a:p>
          <a:p>
            <a:r>
              <a:rPr lang="en-US" altLang="zh-CN" dirty="0" err="1"/>
              <a:t>CAge</a:t>
            </a:r>
            <a:endParaRPr lang="en-US" altLang="zh-CN" dirty="0"/>
          </a:p>
          <a:p>
            <a:pPr lvl="1"/>
            <a:r>
              <a:rPr lang="zh-CN" altLang="en-US" dirty="0"/>
              <a:t>限定不同</a:t>
            </a:r>
            <a:r>
              <a:rPr lang="en-US" altLang="zh-CN" dirty="0"/>
              <a:t>CA</a:t>
            </a:r>
            <a:r>
              <a:rPr lang="zh-CN" altLang="en-US" dirty="0"/>
              <a:t>所能签发</a:t>
            </a:r>
            <a:r>
              <a:rPr lang="en-US" altLang="zh-CN" dirty="0"/>
              <a:t>TLS</a:t>
            </a:r>
            <a:r>
              <a:rPr lang="zh-CN" altLang="en-US" dirty="0"/>
              <a:t>服务器证书的顶级域名范围</a:t>
            </a:r>
            <a:endParaRPr lang="en-US" altLang="zh-CN" dirty="0"/>
          </a:p>
          <a:p>
            <a:r>
              <a:rPr lang="en-US" altLang="zh-CN" dirty="0"/>
              <a:t>DANE</a:t>
            </a:r>
            <a:r>
              <a:rPr lang="zh-CN" altLang="en-US" dirty="0"/>
              <a:t>和</a:t>
            </a:r>
            <a:r>
              <a:rPr lang="en-US" altLang="zh-CN" dirty="0"/>
              <a:t>CAA</a:t>
            </a:r>
            <a:endParaRPr lang="en-US" altLang="zh-CN" dirty="0"/>
          </a:p>
          <a:p>
            <a:pPr lvl="1"/>
            <a:r>
              <a:rPr lang="zh-CN" altLang="en-US" dirty="0"/>
              <a:t>将权力转给域名拥有者（</a:t>
            </a:r>
            <a:r>
              <a:rPr lang="en-US" altLang="zh-CN" dirty="0"/>
              <a:t>TLS</a:t>
            </a:r>
            <a:r>
              <a:rPr lang="zh-CN" altLang="en-US" dirty="0"/>
              <a:t>网站）</a:t>
            </a:r>
            <a:endParaRPr lang="en-US" altLang="zh-CN" dirty="0"/>
          </a:p>
          <a:p>
            <a:r>
              <a:rPr lang="en-US" altLang="zh-CN" dirty="0"/>
              <a:t>Sovereign Key</a:t>
            </a:r>
            <a:endParaRPr lang="en-US" altLang="zh-CN" dirty="0"/>
          </a:p>
          <a:p>
            <a:pPr lvl="1"/>
            <a:r>
              <a:rPr lang="en-US" altLang="zh-CN" dirty="0"/>
              <a:t>TLS</a:t>
            </a:r>
            <a:r>
              <a:rPr lang="zh-CN" altLang="en-US" dirty="0"/>
              <a:t>服务器的再次确认</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Certlock</a:t>
            </a:r>
            <a:endParaRPr lang="zh-CN" altLang="en-US" dirty="0"/>
          </a:p>
        </p:txBody>
      </p:sp>
      <p:sp>
        <p:nvSpPr>
          <p:cNvPr id="3" name="内容占位符 2"/>
          <p:cNvSpPr>
            <a:spLocks noGrp="1"/>
          </p:cNvSpPr>
          <p:nvPr>
            <p:ph idx="1"/>
          </p:nvPr>
        </p:nvSpPr>
        <p:spPr>
          <a:xfrm>
            <a:off x="822959" y="1845734"/>
            <a:ext cx="7863841" cy="4583642"/>
          </a:xfrm>
        </p:spPr>
        <p:txBody>
          <a:bodyPr>
            <a:normAutofit fontScale="85000" lnSpcReduction="10000"/>
          </a:bodyPr>
          <a:lstStyle/>
          <a:p>
            <a:r>
              <a:rPr lang="zh-CN" altLang="en-US" dirty="0"/>
              <a:t>当</a:t>
            </a:r>
            <a:r>
              <a:rPr lang="en-US" altLang="zh-CN" dirty="0"/>
              <a:t>client</a:t>
            </a:r>
            <a:r>
              <a:rPr lang="zh-CN" altLang="en-US" dirty="0"/>
              <a:t>首次访问网站的时候，浏览器会记录以下信息：</a:t>
            </a:r>
            <a:endParaRPr lang="zh-CN" altLang="en-US" dirty="0"/>
          </a:p>
          <a:p>
            <a:endParaRPr lang="zh-CN" altLang="en-US" dirty="0"/>
          </a:p>
          <a:p>
            <a:endParaRPr lang="en-US" altLang="zh-CN" dirty="0"/>
          </a:p>
          <a:p>
            <a:endParaRPr lang="en-US" altLang="zh-CN" dirty="0"/>
          </a:p>
          <a:p>
            <a:endParaRPr lang="zh-CN" altLang="en-US" dirty="0"/>
          </a:p>
          <a:p>
            <a:r>
              <a:rPr lang="zh-CN" altLang="en-US" dirty="0"/>
              <a:t>当用户再次访问该网站的时候</a:t>
            </a:r>
            <a:endParaRPr lang="zh-CN" altLang="en-US" dirty="0"/>
          </a:p>
          <a:p>
            <a:pPr lvl="1"/>
            <a:r>
              <a:rPr lang="zh-CN" altLang="en-US" dirty="0"/>
              <a:t>Certlock计算网站证书的hash值，并与之前缓存的数据进行比较。若相同则不发出警告；若不同则进行后续步骤。</a:t>
            </a:r>
            <a:endParaRPr lang="zh-CN" altLang="en-US" dirty="0"/>
          </a:p>
          <a:p>
            <a:pPr lvl="1"/>
            <a:r>
              <a:rPr lang="zh-CN" altLang="en-US" dirty="0"/>
              <a:t>比较签发old certificate的CA与new certificate的CA。若两个CA是同一个CA或者来自</a:t>
            </a:r>
            <a:r>
              <a:rPr lang="zh-CN" altLang="en-US" b="1" dirty="0">
                <a:solidFill>
                  <a:srgbClr val="FF0000"/>
                </a:solidFill>
              </a:rPr>
              <a:t>同一个国家</a:t>
            </a:r>
            <a:r>
              <a:rPr lang="zh-CN" altLang="en-US" dirty="0"/>
              <a:t>则不发出警告；否则发出警告。</a:t>
            </a:r>
            <a:endParaRPr lang="en-US" altLang="zh-CN" dirty="0"/>
          </a:p>
        </p:txBody>
      </p:sp>
      <p:pic>
        <p:nvPicPr>
          <p:cNvPr id="8" name="图片 5"/>
          <p:cNvPicPr>
            <a:picLocks noChangeAspect="1"/>
          </p:cNvPicPr>
          <p:nvPr/>
        </p:nvPicPr>
        <p:blipFill>
          <a:blip r:embed="rId1"/>
          <a:stretch>
            <a:fillRect/>
          </a:stretch>
        </p:blipFill>
        <p:spPr>
          <a:xfrm>
            <a:off x="2824953" y="2390773"/>
            <a:ext cx="4326117" cy="1495428"/>
          </a:xfrm>
          <a:prstGeom prst="rect">
            <a:avLst/>
          </a:prstGeom>
          <a:noFill/>
          <a:ln w="9525">
            <a:noFill/>
          </a:ln>
        </p:spPr>
      </p:pic>
      <p:pic>
        <p:nvPicPr>
          <p:cNvPr id="6" name="图片 7"/>
          <p:cNvPicPr>
            <a:picLocks noChangeAspect="1"/>
          </p:cNvPicPr>
          <p:nvPr/>
        </p:nvPicPr>
        <p:blipFill>
          <a:blip r:embed="rId2"/>
          <a:stretch>
            <a:fillRect/>
          </a:stretch>
        </p:blipFill>
        <p:spPr>
          <a:xfrm>
            <a:off x="3601402" y="1213906"/>
            <a:ext cx="4430077" cy="370100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Certlock</a:t>
            </a:r>
            <a:endParaRPr lang="zh-CN" altLang="en-US" dirty="0"/>
          </a:p>
        </p:txBody>
      </p:sp>
      <p:sp>
        <p:nvSpPr>
          <p:cNvPr id="3" name="内容占位符 2"/>
          <p:cNvSpPr>
            <a:spLocks noGrp="1"/>
          </p:cNvSpPr>
          <p:nvPr>
            <p:ph idx="1"/>
          </p:nvPr>
        </p:nvSpPr>
        <p:spPr/>
        <p:txBody>
          <a:bodyPr>
            <a:normAutofit fontScale="92500"/>
          </a:bodyPr>
          <a:lstStyle/>
          <a:p>
            <a:r>
              <a:rPr lang="zh-CN" altLang="en-US" dirty="0"/>
              <a:t>假定</a:t>
            </a:r>
            <a:r>
              <a:rPr lang="en-US" altLang="zh-CN" dirty="0"/>
              <a:t>TLS</a:t>
            </a:r>
            <a:r>
              <a:rPr lang="zh-CN" altLang="en-US" dirty="0"/>
              <a:t>服务器只会向同一个国家的</a:t>
            </a:r>
            <a:r>
              <a:rPr lang="en-US" altLang="zh-CN" dirty="0"/>
              <a:t>CA</a:t>
            </a:r>
            <a:r>
              <a:rPr lang="zh-CN" altLang="en-US" dirty="0"/>
              <a:t>申请证书</a:t>
            </a:r>
            <a:endParaRPr lang="en-US" altLang="zh-CN" dirty="0"/>
          </a:p>
          <a:p>
            <a:r>
              <a:rPr lang="zh-CN" altLang="en-US" dirty="0"/>
              <a:t>注意：</a:t>
            </a:r>
            <a:endParaRPr lang="en-US" altLang="zh-CN" dirty="0"/>
          </a:p>
          <a:p>
            <a:pPr lvl="1"/>
            <a:r>
              <a:rPr lang="zh-CN" altLang="en-US" dirty="0"/>
              <a:t>限制粒度比较粗</a:t>
            </a:r>
            <a:endParaRPr lang="en-US" altLang="zh-CN" dirty="0"/>
          </a:p>
          <a:p>
            <a:pPr lvl="1"/>
            <a:r>
              <a:rPr lang="zh-CN" altLang="en-US" dirty="0"/>
              <a:t>有问题需要人工介入</a:t>
            </a:r>
            <a:endParaRPr lang="en-US" altLang="zh-CN" dirty="0"/>
          </a:p>
          <a:p>
            <a:pPr lvl="2"/>
            <a:r>
              <a:rPr lang="zh-CN" altLang="en-US" dirty="0"/>
              <a:t>基本上所有方案都是如此；</a:t>
            </a:r>
            <a:endParaRPr lang="en-US" altLang="zh-CN" dirty="0"/>
          </a:p>
          <a:p>
            <a:pPr lvl="2"/>
            <a:r>
              <a:rPr lang="zh-CN" altLang="en-US" dirty="0"/>
              <a:t>事实上，即使证书上</a:t>
            </a:r>
            <a:r>
              <a:rPr lang="en-US" altLang="zh-CN" dirty="0"/>
              <a:t>common name</a:t>
            </a:r>
            <a:r>
              <a:rPr lang="zh-CN" altLang="en-US" dirty="0"/>
              <a:t>与访问的域名不一致，也只是警告；用户仍然可以继续访问</a:t>
            </a:r>
            <a:endParaRPr lang="en-US" altLang="zh-CN" dirty="0"/>
          </a:p>
          <a:p>
            <a:pPr lvl="1"/>
            <a:r>
              <a:rPr lang="zh-CN" altLang="en-US" dirty="0"/>
              <a:t>浏览器的第一次访问是安全的，</a:t>
            </a:r>
            <a:r>
              <a:rPr lang="en-US" altLang="zh-CN" dirty="0"/>
              <a:t>Trust on first use</a:t>
            </a:r>
            <a:endParaRPr lang="en-US" altLang="zh-CN" dirty="0"/>
          </a:p>
          <a:p>
            <a:pPr lvl="1"/>
            <a:r>
              <a:rPr lang="zh-CN" altLang="en-US" dirty="0"/>
              <a:t>可作为其它方案的补充</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CAge</a:t>
            </a:r>
            <a:endParaRPr lang="zh-CN" altLang="en-US" dirty="0"/>
          </a:p>
        </p:txBody>
      </p:sp>
      <p:sp>
        <p:nvSpPr>
          <p:cNvPr id="3" name="内容占位符 2"/>
          <p:cNvSpPr>
            <a:spLocks noGrp="1"/>
          </p:cNvSpPr>
          <p:nvPr>
            <p:ph idx="1"/>
          </p:nvPr>
        </p:nvSpPr>
        <p:spPr/>
        <p:txBody>
          <a:bodyPr>
            <a:normAutofit/>
          </a:bodyPr>
          <a:lstStyle/>
          <a:p>
            <a:r>
              <a:rPr lang="en-US" altLang="zh-CN" dirty="0"/>
              <a:t>2</a:t>
            </a:r>
            <a:r>
              <a:rPr lang="zh-CN" altLang="en-US" dirty="0"/>
              <a:t>011年8月，荷兰的一家CA机构DigiNotar 的服务器遭黑客入侵。黑客为包括Google、微软、雅虎、Twitter、Facebook、中情局等在内的531个网站签发了伪造的CA证书。伊朗政府利用伪造但有效的CA证书对伊朗Gmail用户发动了中间人攻击。</a:t>
            </a:r>
            <a:endParaRPr lang="zh-CN" altLang="en-US" dirty="0"/>
          </a:p>
          <a:p>
            <a:r>
              <a:rPr lang="zh-CN" altLang="en-US" dirty="0">
                <a:sym typeface="+mn-ea"/>
              </a:rPr>
              <a:t>CAge: Taming certificate authorities by inferring restricted scopes</a:t>
            </a:r>
            <a:r>
              <a:rPr lang="en-US" altLang="zh-CN" dirty="0">
                <a:sym typeface="+mn-ea"/>
              </a:rPr>
              <a:t>, FC 2013</a:t>
            </a:r>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p:cNvPicPr>
            <a:picLocks noChangeAspect="1"/>
          </p:cNvPicPr>
          <p:nvPr/>
        </p:nvPicPr>
        <p:blipFill>
          <a:blip r:embed="rId1"/>
          <a:stretch>
            <a:fillRect/>
          </a:stretch>
        </p:blipFill>
        <p:spPr>
          <a:xfrm>
            <a:off x="548958" y="4031500"/>
            <a:ext cx="4197384" cy="2597899"/>
          </a:xfrm>
          <a:prstGeom prst="rect">
            <a:avLst/>
          </a:prstGeom>
          <a:noFill/>
          <a:ln w="9525">
            <a:noFill/>
          </a:ln>
        </p:spPr>
      </p:pic>
      <p:sp>
        <p:nvSpPr>
          <p:cNvPr id="2" name="标题 1"/>
          <p:cNvSpPr>
            <a:spLocks noGrp="1"/>
          </p:cNvSpPr>
          <p:nvPr>
            <p:ph type="title"/>
          </p:nvPr>
        </p:nvSpPr>
        <p:spPr/>
        <p:txBody>
          <a:bodyPr/>
          <a:lstStyle/>
          <a:p>
            <a:r>
              <a:rPr lang="en-US" altLang="zh-CN" dirty="0" err="1"/>
              <a:t>CAge</a:t>
            </a:r>
            <a:endParaRPr lang="en-US" altLang="zh-CN" dirty="0"/>
          </a:p>
        </p:txBody>
      </p:sp>
      <p:sp>
        <p:nvSpPr>
          <p:cNvPr id="3" name="内容占位符 2"/>
          <p:cNvSpPr>
            <a:spLocks noGrp="1"/>
          </p:cNvSpPr>
          <p:nvPr>
            <p:ph idx="1"/>
          </p:nvPr>
        </p:nvSpPr>
        <p:spPr>
          <a:xfrm>
            <a:off x="822959" y="1845734"/>
            <a:ext cx="7920991" cy="2342930"/>
          </a:xfrm>
        </p:spPr>
        <p:txBody>
          <a:bodyPr>
            <a:normAutofit/>
          </a:bodyPr>
          <a:lstStyle/>
          <a:p>
            <a:r>
              <a:rPr lang="en-US" altLang="zh-CN" dirty="0" err="1"/>
              <a:t>CAge</a:t>
            </a:r>
            <a:r>
              <a:rPr lang="zh-CN" altLang="en-US" dirty="0"/>
              <a:t>：限制</a:t>
            </a:r>
            <a:r>
              <a:rPr lang="en-US" altLang="zh-CN" dirty="0"/>
              <a:t>CA</a:t>
            </a:r>
            <a:r>
              <a:rPr lang="zh-CN" altLang="en-US" dirty="0"/>
              <a:t>可以签发的顶级域名（如</a:t>
            </a:r>
            <a:r>
              <a:rPr lang="en-US" altLang="zh-CN" dirty="0"/>
              <a:t>.com</a:t>
            </a:r>
            <a:r>
              <a:rPr lang="zh-CN" altLang="en-US" dirty="0"/>
              <a:t>，</a:t>
            </a:r>
            <a:r>
              <a:rPr lang="en-US" altLang="zh-CN" dirty="0"/>
              <a:t>.</a:t>
            </a:r>
            <a:r>
              <a:rPr lang="en-US" altLang="zh-CN" dirty="0" err="1"/>
              <a:t>uk</a:t>
            </a:r>
            <a:r>
              <a:rPr lang="zh-CN" altLang="en-US" dirty="0"/>
              <a:t>）</a:t>
            </a:r>
            <a:endParaRPr lang="zh-CN" altLang="en-US" dirty="0"/>
          </a:p>
          <a:p>
            <a:pPr lvl="1"/>
            <a:r>
              <a:rPr lang="zh-CN" altLang="en-US" dirty="0"/>
              <a:t>数据表明，多数</a:t>
            </a:r>
            <a:r>
              <a:rPr lang="en-US" altLang="zh-CN" dirty="0"/>
              <a:t>CA</a:t>
            </a:r>
            <a:r>
              <a:rPr lang="zh-CN" altLang="en-US" dirty="0"/>
              <a:t>（</a:t>
            </a:r>
            <a:r>
              <a:rPr lang="en-US" altLang="zh-CN" dirty="0"/>
              <a:t>89%</a:t>
            </a:r>
            <a:r>
              <a:rPr lang="zh-CN" altLang="en-US" dirty="0"/>
              <a:t>以上）只对很少的</a:t>
            </a:r>
            <a:r>
              <a:rPr lang="zh-CN" altLang="en-US" dirty="0">
                <a:sym typeface="+mn-ea"/>
              </a:rPr>
              <a:t>（</a:t>
            </a:r>
            <a:r>
              <a:rPr lang="en-US" altLang="zh-CN" dirty="0">
                <a:sym typeface="+mn-ea"/>
              </a:rPr>
              <a:t>10</a:t>
            </a:r>
            <a:r>
              <a:rPr lang="zh-CN" altLang="en-US" dirty="0">
                <a:sym typeface="+mn-ea"/>
              </a:rPr>
              <a:t>个以内）</a:t>
            </a:r>
            <a:r>
              <a:rPr lang="zh-CN" altLang="en-US" dirty="0"/>
              <a:t>顶级域名签发证书。</a:t>
            </a:r>
            <a:r>
              <a:rPr lang="en-US" altLang="zh-CN" dirty="0"/>
              <a:t>65.8%</a:t>
            </a:r>
            <a:r>
              <a:rPr lang="zh-CN" altLang="en-US" dirty="0"/>
              <a:t>的</a:t>
            </a:r>
            <a:r>
              <a:rPr lang="en-US" altLang="zh-CN" dirty="0"/>
              <a:t>CA</a:t>
            </a:r>
            <a:r>
              <a:rPr lang="zh-CN" altLang="en-US" dirty="0"/>
              <a:t>只对</a:t>
            </a:r>
            <a:r>
              <a:rPr lang="en-US" altLang="zh-CN" dirty="0"/>
              <a:t>1</a:t>
            </a:r>
            <a:r>
              <a:rPr lang="zh-CN" altLang="en-US" dirty="0"/>
              <a:t>个或</a:t>
            </a:r>
            <a:r>
              <a:rPr lang="en-US" altLang="zh-CN" dirty="0"/>
              <a:t>0</a:t>
            </a:r>
            <a:r>
              <a:rPr lang="zh-CN" altLang="en-US" dirty="0"/>
              <a:t>个顶级域名签发证书。</a:t>
            </a:r>
            <a:endParaRPr lang="zh-CN" altLang="en-US" dirty="0"/>
          </a:p>
        </p:txBody>
      </p:sp>
      <p:sp>
        <p:nvSpPr>
          <p:cNvPr id="5" name="矩形 4"/>
          <p:cNvSpPr/>
          <p:nvPr/>
        </p:nvSpPr>
        <p:spPr>
          <a:xfrm>
            <a:off x="5114925" y="4059423"/>
            <a:ext cx="4029075" cy="2246769"/>
          </a:xfrm>
          <a:prstGeom prst="rect">
            <a:avLst/>
          </a:prstGeom>
        </p:spPr>
        <p:txBody>
          <a:bodyPr wrap="square">
            <a:spAutoFit/>
          </a:bodyPr>
          <a:lstStyle/>
          <a:p>
            <a:r>
              <a:rPr lang="zh-CN" altLang="en-US" sz="2000" dirty="0"/>
              <a:t>Top 25 TLDs for Signed Domains — 此图显示了每个顶级域名（TLD）中的证书比例（红色），以及为该TLD 签发了至少一个证书的CA的数量（绿色）。绝大多数CA从未使用为所有域签发证书的能力。</a:t>
            </a:r>
            <a:r>
              <a:rPr lang="en-US" altLang="zh-CN" sz="2000" dirty="0"/>
              <a:t>(CA</a:t>
            </a:r>
            <a:r>
              <a:rPr lang="zh-CN" altLang="en-US" sz="2000" dirty="0"/>
              <a:t>总数</a:t>
            </a:r>
            <a:r>
              <a:rPr lang="en-US" altLang="zh-CN" sz="2000" dirty="0"/>
              <a:t>1207</a:t>
            </a:r>
            <a:r>
              <a:rPr lang="zh-CN" altLang="en-US" sz="2000" dirty="0"/>
              <a:t>个</a:t>
            </a:r>
            <a:r>
              <a:rPr lang="en-US" altLang="zh-CN" sz="2000" dirty="0"/>
              <a:t>)</a:t>
            </a:r>
            <a:endParaRPr lang="en-US" altLang="zh-CN" sz="2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CAge</a:t>
            </a:r>
            <a:endParaRPr lang="zh-CN" altLang="en-US" dirty="0"/>
          </a:p>
        </p:txBody>
      </p:sp>
      <p:sp>
        <p:nvSpPr>
          <p:cNvPr id="3" name="内容占位符 2"/>
          <p:cNvSpPr>
            <a:spLocks noGrp="1"/>
          </p:cNvSpPr>
          <p:nvPr>
            <p:ph idx="1"/>
          </p:nvPr>
        </p:nvSpPr>
        <p:spPr/>
        <p:txBody>
          <a:bodyPr>
            <a:noAutofit/>
          </a:bodyPr>
          <a:lstStyle/>
          <a:p>
            <a:r>
              <a:rPr lang="en-US" altLang="zh-CN" sz="2400" dirty="0" err="1"/>
              <a:t>CAge</a:t>
            </a:r>
            <a:r>
              <a:rPr lang="zh-CN" altLang="en-US" sz="2400" dirty="0"/>
              <a:t>服务器统一制定规则，不需要用户自己处理</a:t>
            </a:r>
            <a:endParaRPr lang="en-US" altLang="zh-CN" sz="2400" dirty="0"/>
          </a:p>
          <a:p>
            <a:r>
              <a:rPr lang="en-US" altLang="zh-CN" sz="2400" dirty="0">
                <a:solidFill>
                  <a:srgbClr val="FF0000"/>
                </a:solidFill>
              </a:rPr>
              <a:t>CA</a:t>
            </a:r>
            <a:r>
              <a:rPr lang="zh-CN" altLang="en-US" sz="2400" dirty="0">
                <a:solidFill>
                  <a:srgbClr val="FF0000"/>
                </a:solidFill>
              </a:rPr>
              <a:t>签发范围的限定规则：CA在相应的TLD中至少签发过一个证书</a:t>
            </a:r>
            <a:r>
              <a:rPr lang="zh-CN" altLang="en-US" sz="2400" dirty="0"/>
              <a:t>，则CA可以继续为该TLD签发证书。</a:t>
            </a:r>
            <a:endParaRPr lang="en-US" altLang="zh-CN" sz="2400" dirty="0"/>
          </a:p>
          <a:p>
            <a:pPr lvl="1"/>
            <a:r>
              <a:rPr lang="zh-CN" altLang="en-US" sz="1800" dirty="0"/>
              <a:t>也就是说，若用户收到一个证书，签发该证书的CA从未给该TLD签发过证书，则警告用户。</a:t>
            </a:r>
            <a:endParaRPr lang="en-US" altLang="zh-CN" sz="1800" dirty="0"/>
          </a:p>
          <a:p>
            <a:pPr lvl="1"/>
            <a:r>
              <a:rPr lang="zh-CN" altLang="en-US" sz="1800" dirty="0"/>
              <a:t>顶级域名，除了通用的</a:t>
            </a:r>
            <a:r>
              <a:rPr lang="en-US" altLang="zh-CN" sz="1800" dirty="0"/>
              <a:t>.com/.org</a:t>
            </a:r>
            <a:r>
              <a:rPr lang="zh-CN" altLang="en-US" sz="1800" dirty="0"/>
              <a:t>等，大多数表示国家</a:t>
            </a:r>
            <a:endParaRPr lang="zh-CN" altLang="en-US" sz="1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CAge</a:t>
            </a:r>
            <a:endParaRPr lang="zh-CN" altLang="en-US" dirty="0"/>
          </a:p>
        </p:txBody>
      </p:sp>
      <p:sp>
        <p:nvSpPr>
          <p:cNvPr id="3" name="内容占位符 2"/>
          <p:cNvSpPr>
            <a:spLocks noGrp="1"/>
          </p:cNvSpPr>
          <p:nvPr>
            <p:ph idx="1"/>
          </p:nvPr>
        </p:nvSpPr>
        <p:spPr/>
        <p:txBody>
          <a:bodyPr>
            <a:normAutofit fontScale="92500"/>
          </a:bodyPr>
          <a:lstStyle/>
          <a:p>
            <a:r>
              <a:rPr lang="zh-CN" altLang="en-US" dirty="0"/>
              <a:t>限制粒度比较粗</a:t>
            </a:r>
            <a:endParaRPr lang="en-US" altLang="zh-CN" dirty="0"/>
          </a:p>
          <a:p>
            <a:pPr lvl="1"/>
            <a:r>
              <a:rPr lang="en-US" altLang="zh-CN" dirty="0"/>
              <a:t>Top-Level Domain</a:t>
            </a:r>
            <a:r>
              <a:rPr lang="zh-CN" altLang="en-US" dirty="0"/>
              <a:t>粒度</a:t>
            </a:r>
            <a:endParaRPr lang="en-US" altLang="zh-CN" dirty="0"/>
          </a:p>
          <a:p>
            <a:r>
              <a:rPr lang="en-US" altLang="zh-CN" dirty="0" err="1"/>
              <a:t>Certlock</a:t>
            </a:r>
            <a:r>
              <a:rPr lang="zh-CN" altLang="en-US" dirty="0"/>
              <a:t>是从</a:t>
            </a:r>
            <a:r>
              <a:rPr lang="en-US" altLang="zh-CN" dirty="0"/>
              <a:t>TLS</a:t>
            </a:r>
            <a:r>
              <a:rPr lang="zh-CN" altLang="en-US" dirty="0"/>
              <a:t>服务器域名来提要求</a:t>
            </a:r>
            <a:endParaRPr lang="en-US" altLang="zh-CN" dirty="0"/>
          </a:p>
          <a:p>
            <a:r>
              <a:rPr lang="en-US" altLang="zh-CN" dirty="0" err="1"/>
              <a:t>CAge</a:t>
            </a:r>
            <a:r>
              <a:rPr lang="zh-CN" altLang="en-US" dirty="0"/>
              <a:t>从</a:t>
            </a:r>
            <a:r>
              <a:rPr lang="en-US" altLang="zh-CN" dirty="0"/>
              <a:t>CA</a:t>
            </a:r>
            <a:r>
              <a:rPr lang="zh-CN" altLang="en-US" dirty="0"/>
              <a:t>的服务器范围来提要求，规则数量更少</a:t>
            </a:r>
            <a:endParaRPr lang="en-US" altLang="zh-CN" dirty="0"/>
          </a:p>
          <a:p>
            <a:r>
              <a:rPr lang="zh-CN" altLang="en-US" dirty="0"/>
              <a:t>有问题需要人工介入</a:t>
            </a:r>
            <a:endParaRPr lang="en-US" altLang="zh-CN" dirty="0"/>
          </a:p>
          <a:p>
            <a:r>
              <a:rPr lang="zh-CN" altLang="en-US" dirty="0"/>
              <a:t>全球统一规则</a:t>
            </a:r>
            <a:endParaRPr lang="en-US" altLang="zh-CN" dirty="0"/>
          </a:p>
          <a:p>
            <a:pPr lvl="1"/>
            <a:r>
              <a:rPr lang="zh-CN" altLang="en-US" dirty="0"/>
              <a:t>不需要</a:t>
            </a:r>
            <a:r>
              <a:rPr lang="en-US" altLang="zh-CN" dirty="0"/>
              <a:t>trust on first use</a:t>
            </a:r>
            <a:r>
              <a:rPr lang="zh-CN" altLang="en-US" dirty="0"/>
              <a:t>假设</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DANE&amp;CAA</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solidFill>
                  <a:schemeClr val="tx1"/>
                </a:solidFill>
              </a:rPr>
              <a:t>DNSSEC</a:t>
            </a:r>
            <a:r>
              <a:rPr lang="zh-CN" altLang="en-US" dirty="0">
                <a:solidFill>
                  <a:schemeClr val="tx1"/>
                </a:solidFill>
              </a:rPr>
              <a:t>原理</a:t>
            </a:r>
            <a:endParaRPr lang="zh-CN" altLang="en-US" dirty="0">
              <a:solidFill>
                <a:schemeClr val="tx1"/>
              </a:solidFill>
            </a:endParaRPr>
          </a:p>
          <a:p>
            <a:r>
              <a:rPr lang="en-US" altLang="zh-CN" dirty="0"/>
              <a:t>DANE</a:t>
            </a:r>
            <a:endParaRPr lang="en-US" altLang="zh-CN" dirty="0"/>
          </a:p>
          <a:p>
            <a:pPr lvl="1"/>
            <a:r>
              <a:rPr lang="en-US" altLang="zh-CN" dirty="0"/>
              <a:t>DNS-based Authentication of Named Entities</a:t>
            </a:r>
            <a:endParaRPr lang="en-US" altLang="zh-CN" dirty="0"/>
          </a:p>
          <a:p>
            <a:r>
              <a:rPr lang="en-US" altLang="zh-CN" dirty="0"/>
              <a:t>CAA</a:t>
            </a:r>
            <a:endParaRPr lang="en-US" altLang="zh-CN" dirty="0"/>
          </a:p>
          <a:p>
            <a:endParaRPr lang="en-US" altLang="zh-CN" dirty="0"/>
          </a:p>
          <a:p>
            <a:r>
              <a:rPr lang="zh-CN" altLang="en-US" dirty="0"/>
              <a:t>以上</a:t>
            </a:r>
            <a:r>
              <a:rPr lang="en-US" altLang="zh-CN" dirty="0" err="1"/>
              <a:t>Certlock</a:t>
            </a:r>
            <a:r>
              <a:rPr lang="zh-CN" altLang="en-US" dirty="0"/>
              <a:t>和</a:t>
            </a:r>
            <a:r>
              <a:rPr lang="en-US" altLang="zh-CN" dirty="0" err="1"/>
              <a:t>CAge</a:t>
            </a:r>
            <a:r>
              <a:rPr lang="zh-CN" altLang="en-US" dirty="0"/>
              <a:t>更多处于研究阶段</a:t>
            </a:r>
            <a:endParaRPr lang="en-US" altLang="zh-CN" dirty="0"/>
          </a:p>
          <a:p>
            <a:r>
              <a:rPr lang="en-US" altLang="zh-CN" dirty="0"/>
              <a:t>DANE</a:t>
            </a:r>
            <a:r>
              <a:rPr lang="zh-CN" altLang="en-US" dirty="0"/>
              <a:t>已经有具体的标准化，在实施开展之中</a:t>
            </a:r>
            <a:endParaRPr lang="en-US" altLang="zh-CN" dirty="0"/>
          </a:p>
          <a:p>
            <a:pPr lvl="1"/>
            <a:r>
              <a:rPr lang="zh-CN" altLang="en-US" dirty="0"/>
              <a:t>各种设计细节</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Threshold Cryptography</a:t>
            </a:r>
            <a:endParaRPr lang="zh-CN" altLang="en-US" dirty="0"/>
          </a:p>
        </p:txBody>
      </p:sp>
      <p:sp>
        <p:nvSpPr>
          <p:cNvPr id="3" name="内容占位符 2"/>
          <p:cNvSpPr>
            <a:spLocks noGrp="1"/>
          </p:cNvSpPr>
          <p:nvPr>
            <p:ph idx="1"/>
          </p:nvPr>
        </p:nvSpPr>
        <p:spPr>
          <a:xfrm>
            <a:off x="822959" y="1845734"/>
            <a:ext cx="7853497" cy="4319570"/>
          </a:xfrm>
        </p:spPr>
        <p:txBody>
          <a:bodyPr>
            <a:normAutofit fontScale="85000" lnSpcReduction="10000"/>
          </a:bodyPr>
          <a:lstStyle/>
          <a:p>
            <a:pPr>
              <a:lnSpc>
                <a:spcPct val="130000"/>
              </a:lnSpc>
            </a:pPr>
            <a:r>
              <a:rPr lang="zh-CN" altLang="en-US" dirty="0"/>
              <a:t>门限密码学</a:t>
            </a:r>
            <a:endParaRPr lang="en-US" altLang="zh-CN" dirty="0"/>
          </a:p>
          <a:p>
            <a:pPr lvl="1">
              <a:lnSpc>
                <a:spcPct val="130000"/>
              </a:lnSpc>
            </a:pPr>
            <a:r>
              <a:rPr lang="zh-CN" altLang="en-US" dirty="0"/>
              <a:t>从秘密分享到门限密码学</a:t>
            </a:r>
            <a:endParaRPr lang="en-US" altLang="zh-CN" dirty="0"/>
          </a:p>
          <a:p>
            <a:pPr lvl="1">
              <a:lnSpc>
                <a:spcPct val="130000"/>
              </a:lnSpc>
            </a:pPr>
            <a:r>
              <a:rPr lang="zh-CN" altLang="en-US" dirty="0"/>
              <a:t>从“秘密恢复”到“数字签名计算</a:t>
            </a:r>
            <a:r>
              <a:rPr lang="en-US" altLang="zh-CN" dirty="0"/>
              <a:t>/</a:t>
            </a:r>
            <a:r>
              <a:rPr lang="zh-CN" altLang="en-US" dirty="0"/>
              <a:t>解密计算”</a:t>
            </a:r>
            <a:endParaRPr lang="en-US" altLang="zh-CN" dirty="0"/>
          </a:p>
          <a:p>
            <a:pPr>
              <a:lnSpc>
                <a:spcPct val="130000"/>
              </a:lnSpc>
            </a:pPr>
            <a:r>
              <a:rPr lang="zh-CN" altLang="en-US" dirty="0"/>
              <a:t>入侵容忍</a:t>
            </a:r>
            <a:r>
              <a:rPr lang="en-US" altLang="zh-CN" dirty="0"/>
              <a:t>CA</a:t>
            </a:r>
            <a:r>
              <a:rPr lang="zh-CN" altLang="en-US" dirty="0"/>
              <a:t>系统的需求</a:t>
            </a:r>
            <a:endParaRPr lang="en-US" altLang="zh-CN" dirty="0"/>
          </a:p>
          <a:p>
            <a:pPr lvl="1">
              <a:lnSpc>
                <a:spcPct val="130000"/>
              </a:lnSpc>
            </a:pPr>
            <a:r>
              <a:rPr lang="zh-CN" altLang="en-US" dirty="0"/>
              <a:t>如果将私钥</a:t>
            </a:r>
            <a:r>
              <a:rPr lang="zh-CN" altLang="en-US" b="1" dirty="0"/>
              <a:t>恢复后再执行</a:t>
            </a:r>
            <a:r>
              <a:rPr lang="zh-CN" altLang="en-US" dirty="0"/>
              <a:t>数字签名，就有“短暂时间”的攻击机会</a:t>
            </a:r>
            <a:endParaRPr lang="en-US" altLang="zh-CN" dirty="0"/>
          </a:p>
          <a:p>
            <a:pPr lvl="2">
              <a:lnSpc>
                <a:spcPct val="130000"/>
              </a:lnSpc>
            </a:pPr>
            <a:r>
              <a:rPr lang="en-US" altLang="zh-CN" dirty="0"/>
              <a:t>Single Point of Failure</a:t>
            </a:r>
            <a:r>
              <a:rPr lang="zh-CN" altLang="en-US" dirty="0"/>
              <a:t>单点失效</a:t>
            </a:r>
            <a:endParaRPr lang="en-US" altLang="zh-CN" dirty="0"/>
          </a:p>
          <a:p>
            <a:pPr lvl="1">
              <a:lnSpc>
                <a:spcPct val="130000"/>
              </a:lnSpc>
            </a:pPr>
            <a:r>
              <a:rPr lang="zh-CN" altLang="en-US" dirty="0"/>
              <a:t>在不恢复私钥的前提下，执行数字签名</a:t>
            </a:r>
            <a:endParaRPr lang="en-US" altLang="zh-CN" dirty="0"/>
          </a:p>
          <a:p>
            <a:pPr lvl="2">
              <a:lnSpc>
                <a:spcPct val="130000"/>
              </a:lnSpc>
            </a:pPr>
            <a:r>
              <a:rPr lang="zh-CN" altLang="en-US" dirty="0"/>
              <a:t>或者说，不把足够多的部分密钥集合到一起的前提下， 执行数字签名</a:t>
            </a:r>
            <a:endParaRPr lang="en-US" altLang="zh-CN" dirty="0"/>
          </a:p>
        </p:txBody>
      </p:sp>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Q~D@@AEEOBU{(LUCEDUKC"/>
          <p:cNvPicPr>
            <a:picLocks noChangeAspect="1"/>
          </p:cNvPicPr>
          <p:nvPr/>
        </p:nvPicPr>
        <p:blipFill>
          <a:blip r:embed="rId1"/>
          <a:stretch>
            <a:fillRect/>
          </a:stretch>
        </p:blipFill>
        <p:spPr>
          <a:xfrm>
            <a:off x="4594859" y="4277639"/>
            <a:ext cx="4449329" cy="2580361"/>
          </a:xfrm>
          <a:prstGeom prst="rect">
            <a:avLst/>
          </a:prstGeom>
        </p:spPr>
      </p:pic>
      <p:sp>
        <p:nvSpPr>
          <p:cNvPr id="2" name="标题 1"/>
          <p:cNvSpPr>
            <a:spLocks noGrp="1"/>
          </p:cNvSpPr>
          <p:nvPr>
            <p:ph type="title"/>
          </p:nvPr>
        </p:nvSpPr>
        <p:spPr/>
        <p:txBody>
          <a:bodyPr/>
          <a:lstStyle/>
          <a:p>
            <a:r>
              <a:rPr lang="en-US" altLang="zh-CN"/>
              <a:t>DNS</a:t>
            </a:r>
            <a:r>
              <a:rPr lang="zh-CN" altLang="en-US"/>
              <a:t>相关概念</a:t>
            </a:r>
            <a:endParaRPr lang="zh-CN" altLang="en-US"/>
          </a:p>
        </p:txBody>
      </p:sp>
      <p:sp>
        <p:nvSpPr>
          <p:cNvPr id="3" name="内容占位符 2"/>
          <p:cNvSpPr>
            <a:spLocks noGrp="1"/>
          </p:cNvSpPr>
          <p:nvPr>
            <p:ph idx="1"/>
          </p:nvPr>
        </p:nvSpPr>
        <p:spPr/>
        <p:txBody>
          <a:bodyPr>
            <a:normAutofit/>
          </a:bodyPr>
          <a:lstStyle/>
          <a:p>
            <a:r>
              <a:rPr lang="en-US" altLang="zh-CN" dirty="0"/>
              <a:t>DNS</a:t>
            </a:r>
            <a:r>
              <a:rPr lang="zh-CN" altLang="en-US" dirty="0"/>
              <a:t>与域名空间</a:t>
            </a:r>
            <a:endParaRPr lang="zh-CN" altLang="en-US" dirty="0"/>
          </a:p>
          <a:p>
            <a:pPr lvl="1"/>
            <a:r>
              <a:rPr lang="en-US" altLang="zh-CN" sz="2000" dirty="0"/>
              <a:t>DNS(Domain Name System)</a:t>
            </a:r>
            <a:r>
              <a:rPr lang="zh-CN" altLang="en-US" sz="2000" dirty="0"/>
              <a:t>是以域名为索引的，关于主机信息的分布式数据库</a:t>
            </a:r>
            <a:endParaRPr lang="zh-CN" altLang="en-US" sz="3600" dirty="0"/>
          </a:p>
          <a:p>
            <a:pPr lvl="1"/>
            <a:r>
              <a:rPr lang="zh-CN" altLang="en-US" sz="2000" dirty="0"/>
              <a:t>域名空间的结构（逆向树）</a:t>
            </a:r>
            <a:endParaRPr lang="zh-CN" altLang="en-US" sz="2000" dirty="0"/>
          </a:p>
          <a:p>
            <a:pPr lvl="1"/>
            <a:r>
              <a:rPr lang="zh-CN" altLang="en-US" sz="2000" dirty="0"/>
              <a:t>域名</a:t>
            </a:r>
            <a:endParaRPr lang="zh-CN" altLang="en-US" sz="2000" dirty="0"/>
          </a:p>
          <a:p>
            <a:pPr lvl="2"/>
            <a:r>
              <a:rPr lang="zh-CN" altLang="en-US" sz="1800" dirty="0"/>
              <a:t>每个节点都有文本标号，域名是节点到树根的所有文本标号的链接（以</a:t>
            </a:r>
            <a:r>
              <a:rPr lang="en-US" altLang="zh-CN" sz="1800" dirty="0"/>
              <a:t>” . ”</a:t>
            </a:r>
            <a:r>
              <a:rPr lang="zh-CN" altLang="en-US" sz="1800" dirty="0"/>
              <a:t>隔开）</a:t>
            </a:r>
            <a:endParaRPr lang="zh-CN" altLang="en-US" sz="1800" dirty="0"/>
          </a:p>
          <a:p>
            <a:pPr lvl="1"/>
            <a:endParaRPr lang="zh-CN" altLang="en-US" sz="2000" dirty="0"/>
          </a:p>
          <a:p>
            <a:endParaRPr lang="zh-CN" altLang="en-US" sz="4000" dirty="0"/>
          </a:p>
          <a:p>
            <a:endParaRPr lang="en-US" altLang="zh-CN" sz="2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QZN[S]QCEQ]DWIGM26NQ2QW"/>
          <p:cNvPicPr>
            <a:picLocks noChangeAspect="1"/>
          </p:cNvPicPr>
          <p:nvPr/>
        </p:nvPicPr>
        <p:blipFill>
          <a:blip r:embed="rId1"/>
          <a:stretch>
            <a:fillRect/>
          </a:stretch>
        </p:blipFill>
        <p:spPr>
          <a:xfrm>
            <a:off x="5346861" y="1628800"/>
            <a:ext cx="3778568" cy="2306955"/>
          </a:xfrm>
          <a:prstGeom prst="rect">
            <a:avLst/>
          </a:prstGeom>
        </p:spPr>
      </p:pic>
      <p:pic>
        <p:nvPicPr>
          <p:cNvPr id="6" name="图片 5" descr="U[$3(UA`6@P@8))7{CXI[6S"/>
          <p:cNvPicPr>
            <a:picLocks noChangeAspect="1"/>
          </p:cNvPicPr>
          <p:nvPr/>
        </p:nvPicPr>
        <p:blipFill>
          <a:blip r:embed="rId2"/>
          <a:stretch>
            <a:fillRect/>
          </a:stretch>
        </p:blipFill>
        <p:spPr>
          <a:xfrm>
            <a:off x="5489736" y="4593907"/>
            <a:ext cx="3492818" cy="2264093"/>
          </a:xfrm>
          <a:prstGeom prst="rect">
            <a:avLst/>
          </a:prstGeom>
        </p:spPr>
      </p:pic>
      <p:sp>
        <p:nvSpPr>
          <p:cNvPr id="2" name="标题 1"/>
          <p:cNvSpPr>
            <a:spLocks noGrp="1"/>
          </p:cNvSpPr>
          <p:nvPr>
            <p:ph type="title"/>
          </p:nvPr>
        </p:nvSpPr>
        <p:spPr/>
        <p:txBody>
          <a:bodyPr/>
          <a:lstStyle/>
          <a:p>
            <a:r>
              <a:rPr lang="en-US" altLang="zh-CN"/>
              <a:t>DNS</a:t>
            </a:r>
            <a:r>
              <a:rPr lang="zh-CN" altLang="en-US"/>
              <a:t>相关概念</a:t>
            </a:r>
            <a:endParaRPr lang="zh-CN" altLang="en-US"/>
          </a:p>
        </p:txBody>
      </p:sp>
      <p:sp>
        <p:nvSpPr>
          <p:cNvPr id="3" name="内容占位符 2"/>
          <p:cNvSpPr>
            <a:spLocks noGrp="1"/>
          </p:cNvSpPr>
          <p:nvPr>
            <p:ph idx="1"/>
          </p:nvPr>
        </p:nvSpPr>
        <p:spPr>
          <a:xfrm>
            <a:off x="849854" y="1709896"/>
            <a:ext cx="7543801" cy="4023360"/>
          </a:xfrm>
        </p:spPr>
        <p:txBody>
          <a:bodyPr>
            <a:normAutofit/>
          </a:bodyPr>
          <a:lstStyle/>
          <a:p>
            <a:r>
              <a:rPr lang="en-US" altLang="zh-CN" dirty="0"/>
              <a:t>DNS</a:t>
            </a:r>
            <a:r>
              <a:rPr lang="zh-CN" altLang="en-US" dirty="0"/>
              <a:t>与区</a:t>
            </a:r>
            <a:endParaRPr lang="zh-CN" altLang="en-US" sz="1800" dirty="0"/>
          </a:p>
          <a:p>
            <a:pPr lvl="1"/>
            <a:r>
              <a:rPr lang="zh-CN" altLang="en-US" sz="2000" dirty="0"/>
              <a:t>区（</a:t>
            </a:r>
            <a:r>
              <a:rPr lang="en-US" altLang="zh-CN" sz="2000" dirty="0"/>
              <a:t>zone</a:t>
            </a:r>
            <a:r>
              <a:rPr lang="zh-CN" altLang="en-US" sz="2000" dirty="0"/>
              <a:t>）</a:t>
            </a:r>
            <a:endParaRPr lang="zh-CN" altLang="en-US" sz="2000" dirty="0"/>
          </a:p>
          <a:p>
            <a:pPr lvl="2"/>
            <a:r>
              <a:rPr lang="zh-CN" altLang="en-US" sz="1800" dirty="0"/>
              <a:t>域名空间中可以自治管理的单位</a:t>
            </a:r>
            <a:endParaRPr lang="zh-CN" altLang="en-US" sz="1800" dirty="0"/>
          </a:p>
          <a:p>
            <a:pPr lvl="2"/>
            <a:r>
              <a:rPr lang="zh-CN" altLang="en-US" sz="1800" dirty="0"/>
              <a:t>区不包括已经被授权出去的子域或子区</a:t>
            </a:r>
            <a:endParaRPr lang="zh-CN" altLang="en-US" sz="1800" dirty="0"/>
          </a:p>
          <a:p>
            <a:pPr lvl="1"/>
            <a:r>
              <a:rPr lang="zh-CN" altLang="en-US" dirty="0"/>
              <a:t>域名服务器</a:t>
            </a:r>
            <a:endParaRPr lang="zh-CN" altLang="en-US" dirty="0"/>
          </a:p>
          <a:p>
            <a:pPr lvl="2"/>
            <a:r>
              <a:rPr lang="zh-CN" altLang="en-US" sz="1800" dirty="0"/>
              <a:t>存储关于域名空间信息的程序，称为域名服务器</a:t>
            </a:r>
            <a:endParaRPr lang="zh-CN" altLang="en-US" sz="1800" dirty="0"/>
          </a:p>
          <a:p>
            <a:pPr lvl="2"/>
            <a:r>
              <a:rPr lang="zh-CN" altLang="en-US" sz="1800" dirty="0"/>
              <a:t>一个域名服务器，一般会包含一个或多个区的完整信息</a:t>
            </a:r>
            <a:endParaRPr lang="zh-CN" altLang="en-US" sz="1800" dirty="0"/>
          </a:p>
          <a:p>
            <a:pPr lvl="3"/>
            <a:r>
              <a:rPr lang="zh-CN" altLang="en-US" sz="1800" dirty="0"/>
              <a:t>称为这个区的权威服务器</a:t>
            </a:r>
            <a:endParaRPr lang="zh-CN" altLang="en-US" sz="1800" dirty="0"/>
          </a:p>
          <a:p>
            <a:pPr lvl="1"/>
            <a:endParaRPr lang="zh-CN" altLang="en-US" sz="2000" dirty="0"/>
          </a:p>
          <a:p>
            <a:endParaRPr lang="zh-CN" altLang="en-US" sz="4000" dirty="0"/>
          </a:p>
          <a:p>
            <a:endParaRPr lang="en-US" altLang="zh-CN" sz="2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p:txBody>
          <a:bodyPr/>
          <a:lstStyle/>
          <a:p>
            <a:r>
              <a:rPr lang="zh-CN" altLang="en-US" dirty="0"/>
              <a:t>资源记录</a:t>
            </a:r>
            <a:endParaRPr lang="zh-CN" altLang="en-US" dirty="0"/>
          </a:p>
          <a:p>
            <a:pPr lvl="1"/>
            <a:r>
              <a:rPr lang="zh-CN" altLang="en-US" dirty="0"/>
              <a:t>区中域名的数据是以资源记录（</a:t>
            </a:r>
            <a:r>
              <a:rPr lang="en-US" altLang="zh-CN" dirty="0"/>
              <a:t>resource record</a:t>
            </a:r>
            <a:r>
              <a:rPr lang="zh-CN" altLang="en-US" dirty="0"/>
              <a:t>，</a:t>
            </a:r>
            <a:r>
              <a:rPr lang="en-US" altLang="zh-CN" dirty="0"/>
              <a:t>RR</a:t>
            </a:r>
            <a:r>
              <a:rPr lang="zh-CN" altLang="en-US" dirty="0"/>
              <a:t>）的形式存放在域名服务器中</a:t>
            </a:r>
            <a:endParaRPr lang="zh-CN" altLang="en-US" dirty="0"/>
          </a:p>
          <a:p>
            <a:r>
              <a:rPr lang="en-US" altLang="zh-CN" dirty="0"/>
              <a:t>RR</a:t>
            </a:r>
            <a:r>
              <a:rPr lang="zh-CN" altLang="en-US" dirty="0"/>
              <a:t>的格式</a:t>
            </a:r>
            <a:endParaRPr lang="zh-CN" altLang="en-US" dirty="0"/>
          </a:p>
          <a:p>
            <a:endParaRPr lang="zh-CN" altLang="en-US"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73110" y="3535545"/>
            <a:ext cx="4564819" cy="319649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a:xfrm>
            <a:off x="822960" y="1737361"/>
            <a:ext cx="4475182" cy="5012266"/>
          </a:xfrm>
        </p:spPr>
        <p:txBody>
          <a:bodyPr>
            <a:noAutofit/>
          </a:bodyPr>
          <a:lstStyle/>
          <a:p>
            <a:pPr>
              <a:spcBef>
                <a:spcPts val="0"/>
              </a:spcBef>
              <a:spcAft>
                <a:spcPts val="0"/>
              </a:spcAft>
            </a:pPr>
            <a:r>
              <a:rPr lang="en-US" altLang="zh-CN" sz="2000" dirty="0"/>
              <a:t>RR</a:t>
            </a:r>
            <a:r>
              <a:rPr lang="zh-CN" altLang="en-US" sz="2000" dirty="0"/>
              <a:t>的格式</a:t>
            </a:r>
            <a:endParaRPr lang="zh-CN" altLang="en-US" sz="2000" dirty="0"/>
          </a:p>
          <a:p>
            <a:pPr lvl="1">
              <a:spcBef>
                <a:spcPts val="0"/>
              </a:spcBef>
              <a:spcAft>
                <a:spcPts val="0"/>
              </a:spcAft>
            </a:pPr>
            <a:r>
              <a:rPr lang="en-US" altLang="zh-CN" sz="1800" dirty="0"/>
              <a:t>NAME            </a:t>
            </a:r>
            <a:endParaRPr lang="en-US" altLang="zh-CN" sz="1800" dirty="0"/>
          </a:p>
          <a:p>
            <a:pPr lvl="2">
              <a:spcBef>
                <a:spcPts val="0"/>
              </a:spcBef>
              <a:spcAft>
                <a:spcPts val="0"/>
              </a:spcAft>
            </a:pPr>
            <a:r>
              <a:rPr lang="en-US" altLang="zh-CN" sz="1600" dirty="0"/>
              <a:t>an owner name, i.e., the name of the node to which this  resource record pertains.</a:t>
            </a:r>
            <a:endParaRPr lang="en-US" altLang="zh-CN" sz="1600" dirty="0"/>
          </a:p>
          <a:p>
            <a:pPr lvl="1">
              <a:spcBef>
                <a:spcPts val="0"/>
              </a:spcBef>
              <a:spcAft>
                <a:spcPts val="0"/>
              </a:spcAft>
            </a:pPr>
            <a:r>
              <a:rPr lang="en-US" altLang="zh-CN" sz="1800" dirty="0"/>
              <a:t>TYPE            </a:t>
            </a:r>
            <a:endParaRPr lang="en-US" altLang="zh-CN" sz="1800" dirty="0"/>
          </a:p>
          <a:p>
            <a:pPr lvl="2">
              <a:spcBef>
                <a:spcPts val="0"/>
              </a:spcBef>
              <a:spcAft>
                <a:spcPts val="0"/>
              </a:spcAft>
            </a:pPr>
            <a:r>
              <a:rPr lang="en-US" altLang="zh-CN" sz="1600" dirty="0"/>
              <a:t>two octets containing one of the RR TYPE codes.</a:t>
            </a:r>
            <a:endParaRPr lang="en-US" altLang="zh-CN" sz="1600"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7442" y="0"/>
            <a:ext cx="3565193" cy="2496511"/>
          </a:xfrm>
          <a:prstGeom prst="rect">
            <a:avLst/>
          </a:prstGeom>
        </p:spPr>
      </p:pic>
      <p:pic>
        <p:nvPicPr>
          <p:cNvPr id="5" name="内容占位符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7576" y="2685074"/>
            <a:ext cx="4009113" cy="4172926"/>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graphicFrame>
        <p:nvGraphicFramePr>
          <p:cNvPr id="6" name="表格 5"/>
          <p:cNvGraphicFramePr>
            <a:graphicFrameLocks noGrp="1"/>
          </p:cNvGraphicFramePr>
          <p:nvPr/>
        </p:nvGraphicFramePr>
        <p:xfrm>
          <a:off x="107576" y="3855720"/>
          <a:ext cx="4965700" cy="3002280"/>
        </p:xfrm>
        <a:graphic>
          <a:graphicData uri="http://schemas.openxmlformats.org/drawingml/2006/table">
            <a:tbl>
              <a:tblPr>
                <a:tableStyleId>{BC89EF96-8CEA-46FF-86C4-4CE0E7609802}</a:tableStyleId>
              </a:tblPr>
              <a:tblGrid>
                <a:gridCol w="800100"/>
                <a:gridCol w="477371"/>
                <a:gridCol w="894229"/>
                <a:gridCol w="2794000"/>
              </a:tblGrid>
              <a:tr h="190500">
                <a:tc>
                  <a:txBody>
                    <a:bodyPr/>
                    <a:lstStyle/>
                    <a:p>
                      <a:pPr algn="ctr" fontAlgn="b"/>
                      <a:r>
                        <a:rPr lang="en-US" sz="1200" b="1" u="none" strike="noStrike" dirty="0">
                          <a:effectLst/>
                        </a:rPr>
                        <a:t>RR Type </a:t>
                      </a:r>
                      <a:endParaRPr lang="en-US" sz="1200" b="1" i="0" u="none" strike="noStrike" dirty="0">
                        <a:solidFill>
                          <a:srgbClr val="333399"/>
                        </a:solidFill>
                        <a:effectLst/>
                        <a:latin typeface="Verdana" panose="020B0604030504040204" pitchFamily="34" charset="0"/>
                        <a:ea typeface="宋体" pitchFamily="2" charset="-122"/>
                      </a:endParaRPr>
                    </a:p>
                  </a:txBody>
                  <a:tcPr marL="9525" marR="9525" marT="9525" marB="0" anchor="ctr">
                    <a:solidFill>
                      <a:schemeClr val="accent1">
                        <a:lumMod val="60000"/>
                        <a:lumOff val="40000"/>
                      </a:schemeClr>
                    </a:solidFill>
                  </a:tcPr>
                </a:tc>
                <a:tc>
                  <a:txBody>
                    <a:bodyPr/>
                    <a:lstStyle/>
                    <a:p>
                      <a:pPr algn="ctr" fontAlgn="b"/>
                      <a:r>
                        <a:rPr lang="en-US" sz="1200" b="1" u="none" strike="noStrike">
                          <a:effectLst/>
                        </a:rPr>
                        <a:t>Value</a:t>
                      </a:r>
                      <a:endParaRPr lang="en-US" sz="1200" b="1" i="0" u="none" strike="noStrike">
                        <a:solidFill>
                          <a:srgbClr val="333399"/>
                        </a:solidFill>
                        <a:effectLst/>
                        <a:latin typeface="Verdana" panose="020B0604030504040204" pitchFamily="34" charset="0"/>
                        <a:ea typeface="宋体" pitchFamily="2" charset="-122"/>
                      </a:endParaRPr>
                    </a:p>
                  </a:txBody>
                  <a:tcPr marL="9525" marR="9525" marT="9525" marB="0" anchor="ctr">
                    <a:solidFill>
                      <a:schemeClr val="accent1">
                        <a:lumMod val="60000"/>
                        <a:lumOff val="40000"/>
                      </a:schemeClr>
                    </a:solidFill>
                  </a:tcPr>
                </a:tc>
                <a:tc>
                  <a:txBody>
                    <a:bodyPr/>
                    <a:lstStyle/>
                    <a:p>
                      <a:pPr algn="ctr" fontAlgn="b"/>
                      <a:r>
                        <a:rPr lang="en-US" sz="1200" b="1" u="none" strike="noStrike">
                          <a:effectLst/>
                        </a:rPr>
                        <a:t>RFC </a:t>
                      </a:r>
                      <a:endParaRPr lang="en-US" sz="1200" b="1" i="0" u="none" strike="noStrike">
                        <a:solidFill>
                          <a:srgbClr val="333399"/>
                        </a:solidFill>
                        <a:effectLst/>
                        <a:latin typeface="Verdana" panose="020B0604030504040204" pitchFamily="34" charset="0"/>
                        <a:ea typeface="宋体" pitchFamily="2" charset="-122"/>
                      </a:endParaRPr>
                    </a:p>
                  </a:txBody>
                  <a:tcPr marL="9525" marR="9525" marT="9525" marB="0" anchor="ctr">
                    <a:solidFill>
                      <a:schemeClr val="accent1">
                        <a:lumMod val="60000"/>
                        <a:lumOff val="40000"/>
                      </a:schemeClr>
                    </a:solidFill>
                  </a:tcPr>
                </a:tc>
                <a:tc>
                  <a:txBody>
                    <a:bodyPr/>
                    <a:lstStyle/>
                    <a:p>
                      <a:pPr algn="ctr" fontAlgn="b"/>
                      <a:r>
                        <a:rPr lang="en-US" sz="1200" b="1" u="none" strike="noStrike" dirty="0">
                          <a:effectLst/>
                        </a:rPr>
                        <a:t>Description</a:t>
                      </a:r>
                      <a:endParaRPr lang="en-US" sz="1200" b="1" i="0" u="none" strike="noStrike" dirty="0">
                        <a:solidFill>
                          <a:srgbClr val="333399"/>
                        </a:solidFill>
                        <a:effectLst/>
                        <a:latin typeface="Verdana" panose="020B0604030504040204" pitchFamily="34" charset="0"/>
                        <a:ea typeface="宋体" pitchFamily="2" charset="-122"/>
                      </a:endParaRPr>
                    </a:p>
                  </a:txBody>
                  <a:tcPr marL="9525" marR="9525" marT="9525" marB="0" anchor="b">
                    <a:solidFill>
                      <a:schemeClr val="accent1">
                        <a:lumMod val="60000"/>
                        <a:lumOff val="40000"/>
                      </a:schemeClr>
                    </a:solidFill>
                  </a:tcPr>
                </a:tc>
              </a:tr>
              <a:tr h="295275">
                <a:tc>
                  <a:txBody>
                    <a:bodyPr/>
                    <a:lstStyle/>
                    <a:p>
                      <a:pPr algn="ctr" fontAlgn="b"/>
                      <a:r>
                        <a:rPr lang="en-US" sz="1200" u="none" strike="noStrike" kern="1200" dirty="0">
                          <a:solidFill>
                            <a:schemeClr val="tx1"/>
                          </a:solidFill>
                          <a:effectLst/>
                          <a:latin typeface="+mn-lt"/>
                          <a:ea typeface="+mn-ea"/>
                          <a:cs typeface="+mn-cs"/>
                        </a:rPr>
                        <a:t>A</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a:solidFill>
                            <a:schemeClr val="tx1"/>
                          </a:solidFill>
                          <a:effectLst/>
                          <a:latin typeface="+mn-lt"/>
                          <a:ea typeface="+mn-ea"/>
                          <a:cs typeface="+mn-cs"/>
                        </a:rPr>
                        <a:t>1</a:t>
                      </a:r>
                      <a:endParaRPr lang="en-US" altLang="zh-CN" sz="1200" u="none" strike="noStrike" kern="120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1035</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a:effectLst/>
                        </a:rPr>
                        <a:t>IPv4 Address record. An IPv4 address for a host.</a:t>
                      </a:r>
                      <a:endParaRPr lang="en-US" sz="1200" b="0" i="0" u="none" strike="noStrike">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428625">
                <a:tc>
                  <a:txBody>
                    <a:bodyPr/>
                    <a:lstStyle/>
                    <a:p>
                      <a:pPr algn="ctr" fontAlgn="b"/>
                      <a:r>
                        <a:rPr lang="en-US" sz="1200" u="none" strike="noStrike" kern="1200" dirty="0">
                          <a:solidFill>
                            <a:schemeClr val="tx1"/>
                          </a:solidFill>
                          <a:effectLst/>
                          <a:latin typeface="+mn-lt"/>
                          <a:ea typeface="+mn-ea"/>
                          <a:cs typeface="+mn-cs"/>
                        </a:rPr>
                        <a:t>AAAA</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dirty="0">
                          <a:solidFill>
                            <a:schemeClr val="tx1"/>
                          </a:solidFill>
                          <a:effectLst/>
                          <a:latin typeface="+mn-lt"/>
                          <a:ea typeface="+mn-ea"/>
                          <a:cs typeface="+mn-cs"/>
                        </a:rPr>
                        <a:t>28</a:t>
                      </a:r>
                      <a:endParaRPr lang="en-US" altLang="zh-CN"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3596</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dirty="0">
                          <a:effectLst/>
                        </a:rPr>
                        <a:t>IPv6 Address record. An IPv6 address for a host. Current IETF recommendation for IPv6 forward-mapped zones.</a:t>
                      </a:r>
                      <a:endParaRPr lang="en-US" sz="1200" b="0" i="0" u="none" strike="noStrike" dirty="0">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285750">
                <a:tc>
                  <a:txBody>
                    <a:bodyPr/>
                    <a:lstStyle/>
                    <a:p>
                      <a:pPr algn="ctr" fontAlgn="b"/>
                      <a:r>
                        <a:rPr lang="en-US" sz="1200" u="none" strike="noStrike" kern="1200">
                          <a:solidFill>
                            <a:schemeClr val="tx1"/>
                          </a:solidFill>
                          <a:effectLst/>
                          <a:latin typeface="+mn-lt"/>
                          <a:ea typeface="+mn-ea"/>
                          <a:cs typeface="+mn-cs"/>
                        </a:rPr>
                        <a:t>AFSDB</a:t>
                      </a:r>
                      <a:endParaRPr lang="en-US" sz="1200" u="none" strike="noStrike" kern="120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dirty="0">
                          <a:solidFill>
                            <a:schemeClr val="tx1"/>
                          </a:solidFill>
                          <a:effectLst/>
                          <a:latin typeface="+mn-lt"/>
                          <a:ea typeface="+mn-ea"/>
                          <a:cs typeface="+mn-cs"/>
                        </a:rPr>
                        <a:t>18</a:t>
                      </a:r>
                      <a:endParaRPr lang="en-US" altLang="zh-CN"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1183</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dirty="0">
                          <a:effectLst/>
                        </a:rPr>
                        <a:t>Location of AFS servers. Experimental - special apps only.</a:t>
                      </a:r>
                      <a:endParaRPr lang="en-US" sz="1200" b="0" i="0" u="none" strike="noStrike" dirty="0">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428625">
                <a:tc>
                  <a:txBody>
                    <a:bodyPr/>
                    <a:lstStyle/>
                    <a:p>
                      <a:pPr algn="ctr" fontAlgn="b"/>
                      <a:r>
                        <a:rPr lang="en-US" sz="1200" u="none" strike="noStrike" kern="1200" dirty="0">
                          <a:solidFill>
                            <a:schemeClr val="tx1"/>
                          </a:solidFill>
                          <a:effectLst/>
                          <a:latin typeface="+mn-lt"/>
                          <a:ea typeface="+mn-ea"/>
                          <a:cs typeface="+mn-cs"/>
                        </a:rPr>
                        <a:t>CNAME</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dirty="0">
                          <a:solidFill>
                            <a:schemeClr val="tx1"/>
                          </a:solidFill>
                          <a:effectLst/>
                          <a:latin typeface="+mn-lt"/>
                          <a:ea typeface="+mn-ea"/>
                          <a:cs typeface="+mn-cs"/>
                        </a:rPr>
                        <a:t>5</a:t>
                      </a:r>
                      <a:endParaRPr lang="en-US" altLang="zh-CN"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1035</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a:effectLst/>
                        </a:rPr>
                        <a:t>Canonical Name. An alias name for a host. Causes redirection for a single RR at the owner-name.</a:t>
                      </a:r>
                      <a:endParaRPr lang="en-US" sz="1200" b="0" i="0" u="none" strike="noStrike">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428625">
                <a:tc>
                  <a:txBody>
                    <a:bodyPr/>
                    <a:lstStyle/>
                    <a:p>
                      <a:pPr algn="ctr" fontAlgn="b"/>
                      <a:r>
                        <a:rPr lang="en-US" sz="1200" u="none" strike="noStrike" kern="1200" dirty="0">
                          <a:solidFill>
                            <a:schemeClr val="tx1"/>
                          </a:solidFill>
                          <a:effectLst/>
                          <a:latin typeface="+mn-lt"/>
                          <a:ea typeface="+mn-ea"/>
                          <a:cs typeface="+mn-cs"/>
                        </a:rPr>
                        <a:t>DNAME</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a:solidFill>
                            <a:schemeClr val="tx1"/>
                          </a:solidFill>
                          <a:effectLst/>
                          <a:latin typeface="+mn-lt"/>
                          <a:ea typeface="+mn-ea"/>
                          <a:cs typeface="+mn-cs"/>
                        </a:rPr>
                        <a:t>39</a:t>
                      </a:r>
                      <a:endParaRPr lang="en-US" altLang="zh-CN" sz="1200" u="none" strike="noStrike" kern="120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6672</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a:effectLst/>
                        </a:rPr>
                        <a:t>Redirection in DNS. Like CNAME but affects all RRs below the address space of owner-name.</a:t>
                      </a:r>
                      <a:endParaRPr lang="en-US" sz="1200" b="0" i="0" u="none" strike="noStrike">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171450">
                <a:tc>
                  <a:txBody>
                    <a:bodyPr/>
                    <a:lstStyle/>
                    <a:p>
                      <a:pPr algn="ctr" fontAlgn="b"/>
                      <a:r>
                        <a:rPr lang="en-US" sz="1200" u="none" strike="noStrike" kern="1200" dirty="0">
                          <a:solidFill>
                            <a:schemeClr val="tx1"/>
                          </a:solidFill>
                          <a:effectLst/>
                          <a:latin typeface="+mn-lt"/>
                          <a:ea typeface="+mn-ea"/>
                          <a:cs typeface="+mn-cs"/>
                        </a:rPr>
                        <a:t>DNSKEY</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a:solidFill>
                            <a:schemeClr val="tx1"/>
                          </a:solidFill>
                          <a:effectLst/>
                          <a:latin typeface="+mn-lt"/>
                          <a:ea typeface="+mn-ea"/>
                          <a:cs typeface="+mn-cs"/>
                        </a:rPr>
                        <a:t>48</a:t>
                      </a:r>
                      <a:endParaRPr lang="en-US" altLang="zh-CN" sz="1200" u="none" strike="noStrike" kern="120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4034</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a:effectLst/>
                        </a:rPr>
                        <a:t>DNSSEC. DNS public key RR.</a:t>
                      </a:r>
                      <a:endParaRPr lang="en-US" sz="1200" b="0" i="0" u="none" strike="noStrike">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r h="180975">
                <a:tc>
                  <a:txBody>
                    <a:bodyPr/>
                    <a:lstStyle/>
                    <a:p>
                      <a:pPr algn="ctr" fontAlgn="b"/>
                      <a:r>
                        <a:rPr lang="en-US" sz="1200" u="none" strike="noStrike" kern="1200" dirty="0">
                          <a:solidFill>
                            <a:schemeClr val="tx1"/>
                          </a:solidFill>
                          <a:effectLst/>
                          <a:latin typeface="+mn-lt"/>
                          <a:ea typeface="+mn-ea"/>
                          <a:cs typeface="+mn-cs"/>
                        </a:rPr>
                        <a:t>DS</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altLang="zh-CN" sz="1200" u="none" strike="noStrike" kern="1200" dirty="0">
                          <a:solidFill>
                            <a:schemeClr val="tx1"/>
                          </a:solidFill>
                          <a:effectLst/>
                          <a:latin typeface="+mn-lt"/>
                          <a:ea typeface="+mn-ea"/>
                          <a:cs typeface="+mn-cs"/>
                        </a:rPr>
                        <a:t>43</a:t>
                      </a:r>
                      <a:endParaRPr lang="en-US" altLang="zh-CN"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ctr" fontAlgn="b"/>
                      <a:r>
                        <a:rPr lang="en-US" sz="1200" u="none" strike="noStrike" kern="1200" dirty="0">
                          <a:solidFill>
                            <a:schemeClr val="tx1"/>
                          </a:solidFill>
                          <a:effectLst/>
                          <a:latin typeface="+mn-lt"/>
                          <a:ea typeface="+mn-ea"/>
                          <a:cs typeface="+mn-cs"/>
                        </a:rPr>
                        <a:t>RFC 4034</a:t>
                      </a:r>
                      <a:endParaRPr lang="en-US" sz="1200" u="none" strike="noStrike" kern="1200" dirty="0">
                        <a:solidFill>
                          <a:schemeClr val="tx1"/>
                        </a:solidFill>
                        <a:effectLst/>
                        <a:latin typeface="+mn-lt"/>
                        <a:ea typeface="+mn-ea"/>
                        <a:cs typeface="+mn-cs"/>
                      </a:endParaRPr>
                    </a:p>
                  </a:txBody>
                  <a:tcPr marL="9525" marR="9525" marT="9525" marB="0" anchor="ctr">
                    <a:solidFill>
                      <a:schemeClr val="bg1"/>
                    </a:solidFill>
                  </a:tcPr>
                </a:tc>
                <a:tc>
                  <a:txBody>
                    <a:bodyPr/>
                    <a:lstStyle/>
                    <a:p>
                      <a:pPr algn="l" fontAlgn="b"/>
                      <a:r>
                        <a:rPr lang="en-US" sz="1200" u="none" strike="noStrike" dirty="0">
                          <a:effectLst/>
                        </a:rPr>
                        <a:t>DNSSEC. Delegated Signer RR.</a:t>
                      </a:r>
                      <a:endParaRPr lang="en-US" sz="1200" b="0" i="0" u="none" strike="noStrike" dirty="0">
                        <a:solidFill>
                          <a:srgbClr val="000000"/>
                        </a:solidFill>
                        <a:effectLst/>
                        <a:latin typeface="Verdana" panose="020B0604030504040204" pitchFamily="34" charset="0"/>
                        <a:ea typeface="宋体" pitchFamily="2" charset="-122"/>
                      </a:endParaRPr>
                    </a:p>
                  </a:txBody>
                  <a:tcPr marL="9525" marR="9525" marT="9525" marB="0" anchor="b">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a:xfrm>
            <a:off x="822959" y="1737361"/>
            <a:ext cx="8321041" cy="5012266"/>
          </a:xfrm>
        </p:spPr>
        <p:txBody>
          <a:bodyPr>
            <a:noAutofit/>
          </a:bodyPr>
          <a:lstStyle/>
          <a:p>
            <a:pPr>
              <a:spcBef>
                <a:spcPts val="0"/>
              </a:spcBef>
              <a:spcAft>
                <a:spcPts val="0"/>
              </a:spcAft>
            </a:pPr>
            <a:r>
              <a:rPr lang="en-US" altLang="zh-CN" sz="2000" dirty="0"/>
              <a:t>RR</a:t>
            </a:r>
            <a:r>
              <a:rPr lang="zh-CN" altLang="en-US" sz="2000" dirty="0"/>
              <a:t>的格式</a:t>
            </a:r>
            <a:endParaRPr lang="zh-CN" altLang="en-US" sz="2000" dirty="0"/>
          </a:p>
          <a:p>
            <a:pPr lvl="1">
              <a:spcBef>
                <a:spcPts val="0"/>
              </a:spcBef>
              <a:spcAft>
                <a:spcPts val="0"/>
              </a:spcAft>
            </a:pPr>
            <a:r>
              <a:rPr lang="en-US" altLang="zh-CN" sz="1800" dirty="0"/>
              <a:t>NAME            </a:t>
            </a:r>
            <a:endParaRPr lang="en-US" altLang="zh-CN" sz="1800" dirty="0"/>
          </a:p>
          <a:p>
            <a:pPr lvl="2">
              <a:spcBef>
                <a:spcPts val="0"/>
              </a:spcBef>
              <a:spcAft>
                <a:spcPts val="0"/>
              </a:spcAft>
            </a:pPr>
            <a:r>
              <a:rPr lang="en-US" altLang="zh-CN" sz="1600" dirty="0"/>
              <a:t>an owner name, i.e., the name of the node to which this  resource record pertains.</a:t>
            </a:r>
            <a:endParaRPr lang="en-US" altLang="zh-CN" sz="1600" dirty="0"/>
          </a:p>
          <a:p>
            <a:pPr lvl="1">
              <a:spcBef>
                <a:spcPts val="0"/>
              </a:spcBef>
              <a:spcAft>
                <a:spcPts val="0"/>
              </a:spcAft>
            </a:pPr>
            <a:r>
              <a:rPr lang="en-US" altLang="zh-CN" sz="1800" dirty="0"/>
              <a:t>TYPE            </a:t>
            </a:r>
            <a:endParaRPr lang="en-US" altLang="zh-CN" sz="1800" dirty="0"/>
          </a:p>
          <a:p>
            <a:pPr lvl="2">
              <a:spcBef>
                <a:spcPts val="0"/>
              </a:spcBef>
              <a:spcAft>
                <a:spcPts val="0"/>
              </a:spcAft>
            </a:pPr>
            <a:r>
              <a:rPr lang="en-US" altLang="zh-CN" sz="1600" dirty="0"/>
              <a:t>two octets containing one of the RR TYPE codes.</a:t>
            </a:r>
            <a:endParaRPr lang="en-US" altLang="zh-CN" sz="1600" dirty="0"/>
          </a:p>
          <a:p>
            <a:pPr lvl="1">
              <a:spcBef>
                <a:spcPts val="0"/>
              </a:spcBef>
              <a:spcAft>
                <a:spcPts val="0"/>
              </a:spcAft>
            </a:pPr>
            <a:r>
              <a:rPr lang="en-US" altLang="zh-CN" sz="1800" b="1" dirty="0">
                <a:solidFill>
                  <a:srgbClr val="0070C0"/>
                </a:solidFill>
              </a:rPr>
              <a:t>CLASS</a:t>
            </a:r>
            <a:r>
              <a:rPr lang="en-US" altLang="zh-CN" sz="1800" dirty="0"/>
              <a:t>           </a:t>
            </a:r>
            <a:endParaRPr lang="en-US" altLang="zh-CN" sz="1800" dirty="0"/>
          </a:p>
          <a:p>
            <a:pPr lvl="2">
              <a:spcBef>
                <a:spcPts val="0"/>
              </a:spcBef>
              <a:spcAft>
                <a:spcPts val="0"/>
              </a:spcAft>
            </a:pPr>
            <a:r>
              <a:rPr lang="en-US" altLang="zh-CN" sz="1600" dirty="0"/>
              <a:t>two octets containing one of the RR CLASS codes</a:t>
            </a:r>
            <a:endParaRPr lang="en-US" altLang="zh-CN" sz="1600" dirty="0"/>
          </a:p>
          <a:p>
            <a:pPr lvl="2">
              <a:spcBef>
                <a:spcPts val="0"/>
              </a:spcBef>
              <a:spcAft>
                <a:spcPts val="0"/>
              </a:spcAft>
            </a:pPr>
            <a:r>
              <a:rPr lang="en-US" altLang="zh-CN" sz="1600" dirty="0"/>
              <a:t>defines the protocol family or an instance of the protocol</a:t>
            </a:r>
            <a:endParaRPr lang="en-US" altLang="zh-CN" sz="1600" dirty="0"/>
          </a:p>
          <a:p>
            <a:pPr lvl="2">
              <a:spcBef>
                <a:spcPts val="0"/>
              </a:spcBef>
              <a:spcAft>
                <a:spcPts val="0"/>
              </a:spcAft>
            </a:pPr>
            <a:r>
              <a:rPr lang="en-US" altLang="zh-CN" sz="1600" dirty="0"/>
              <a:t>The normal value is:</a:t>
            </a:r>
            <a:r>
              <a:rPr lang="zh-CN" altLang="en-US" sz="1600" dirty="0"/>
              <a:t> </a:t>
            </a:r>
            <a:r>
              <a:rPr lang="en-US" altLang="zh-CN" sz="1600" dirty="0"/>
              <a:t> IN —— the Internet protocol.</a:t>
            </a:r>
            <a:endParaRPr lang="en-US" altLang="zh-CN" sz="1600"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7442" y="0"/>
            <a:ext cx="3565193" cy="2496511"/>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919" y="4512436"/>
            <a:ext cx="7043881" cy="1592530"/>
          </a:xfrm>
          <a:prstGeom prst="rect">
            <a:avLst/>
          </a:prstGeom>
          <a:ln w="3175"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a:xfrm>
            <a:off x="822959" y="1737361"/>
            <a:ext cx="8321041" cy="5012266"/>
          </a:xfrm>
        </p:spPr>
        <p:txBody>
          <a:bodyPr>
            <a:noAutofit/>
          </a:bodyPr>
          <a:lstStyle/>
          <a:p>
            <a:pPr>
              <a:spcBef>
                <a:spcPts val="0"/>
              </a:spcBef>
              <a:spcAft>
                <a:spcPts val="0"/>
              </a:spcAft>
            </a:pPr>
            <a:r>
              <a:rPr lang="en-US" altLang="zh-CN" sz="2000" dirty="0"/>
              <a:t>RR</a:t>
            </a:r>
            <a:r>
              <a:rPr lang="zh-CN" altLang="en-US" sz="2000" dirty="0"/>
              <a:t>的格式</a:t>
            </a:r>
            <a:endParaRPr lang="zh-CN" altLang="en-US" sz="2000" dirty="0"/>
          </a:p>
          <a:p>
            <a:pPr lvl="1">
              <a:spcBef>
                <a:spcPts val="0"/>
              </a:spcBef>
              <a:spcAft>
                <a:spcPts val="0"/>
              </a:spcAft>
            </a:pPr>
            <a:r>
              <a:rPr lang="en-US" altLang="zh-CN" sz="1800" dirty="0"/>
              <a:t>NAME            </a:t>
            </a:r>
            <a:endParaRPr lang="en-US" altLang="zh-CN" sz="1800" dirty="0"/>
          </a:p>
          <a:p>
            <a:pPr lvl="2">
              <a:spcBef>
                <a:spcPts val="0"/>
              </a:spcBef>
              <a:spcAft>
                <a:spcPts val="0"/>
              </a:spcAft>
            </a:pPr>
            <a:r>
              <a:rPr lang="en-US" altLang="zh-CN" sz="1600" dirty="0"/>
              <a:t>an owner name, i.e., the name of the node to which this  resource record pertains.</a:t>
            </a:r>
            <a:endParaRPr lang="en-US" altLang="zh-CN" sz="1600" dirty="0"/>
          </a:p>
          <a:p>
            <a:pPr lvl="1">
              <a:spcBef>
                <a:spcPts val="0"/>
              </a:spcBef>
              <a:spcAft>
                <a:spcPts val="0"/>
              </a:spcAft>
            </a:pPr>
            <a:r>
              <a:rPr lang="en-US" altLang="zh-CN" sz="1800" dirty="0"/>
              <a:t>TYPE            </a:t>
            </a:r>
            <a:endParaRPr lang="en-US" altLang="zh-CN" sz="1800" dirty="0"/>
          </a:p>
          <a:p>
            <a:pPr lvl="2">
              <a:spcBef>
                <a:spcPts val="0"/>
              </a:spcBef>
              <a:spcAft>
                <a:spcPts val="0"/>
              </a:spcAft>
            </a:pPr>
            <a:r>
              <a:rPr lang="en-US" altLang="zh-CN" sz="1600" dirty="0"/>
              <a:t>two octets containing one of the RR TYPE codes.</a:t>
            </a:r>
            <a:endParaRPr lang="en-US" altLang="zh-CN" sz="1600" dirty="0"/>
          </a:p>
          <a:p>
            <a:pPr lvl="1">
              <a:spcBef>
                <a:spcPts val="0"/>
              </a:spcBef>
              <a:spcAft>
                <a:spcPts val="0"/>
              </a:spcAft>
            </a:pPr>
            <a:r>
              <a:rPr lang="en-US" altLang="zh-CN" sz="1800" dirty="0"/>
              <a:t>CLASS           </a:t>
            </a:r>
            <a:endParaRPr lang="en-US" altLang="zh-CN" sz="1800" dirty="0"/>
          </a:p>
          <a:p>
            <a:pPr lvl="2">
              <a:spcBef>
                <a:spcPts val="0"/>
              </a:spcBef>
              <a:spcAft>
                <a:spcPts val="0"/>
              </a:spcAft>
            </a:pPr>
            <a:r>
              <a:rPr lang="en-US" altLang="zh-CN" sz="1600" dirty="0"/>
              <a:t>two octets containing one of the RR CLASS codes.</a:t>
            </a:r>
            <a:endParaRPr lang="en-US" altLang="zh-CN" sz="1600" dirty="0"/>
          </a:p>
          <a:p>
            <a:pPr lvl="1">
              <a:spcBef>
                <a:spcPts val="0"/>
              </a:spcBef>
              <a:spcAft>
                <a:spcPts val="0"/>
              </a:spcAft>
            </a:pPr>
            <a:r>
              <a:rPr lang="en-US" altLang="zh-CN" sz="1800" b="1" dirty="0">
                <a:solidFill>
                  <a:srgbClr val="0070C0"/>
                </a:solidFill>
              </a:rPr>
              <a:t>TTL   </a:t>
            </a:r>
            <a:r>
              <a:rPr lang="en-US" altLang="zh-CN" sz="1800" dirty="0"/>
              <a:t>          </a:t>
            </a:r>
            <a:endParaRPr lang="en-US" altLang="zh-CN" sz="1800" dirty="0"/>
          </a:p>
          <a:p>
            <a:pPr lvl="2">
              <a:spcBef>
                <a:spcPts val="0"/>
              </a:spcBef>
              <a:spcAft>
                <a:spcPts val="0"/>
              </a:spcAft>
            </a:pPr>
            <a:r>
              <a:rPr lang="en-US" altLang="zh-CN" sz="1600" dirty="0"/>
              <a:t>a 32-bit signed integer that specifies the time interval that the resource record may be cached </a:t>
            </a:r>
            <a:r>
              <a:rPr lang="en-US" altLang="zh-CN" sz="1600" b="1" dirty="0"/>
              <a:t>in seconds </a:t>
            </a:r>
            <a:r>
              <a:rPr lang="en-US" altLang="zh-CN" sz="1600" dirty="0"/>
              <a:t>before the source of the information should again be consulted.  </a:t>
            </a:r>
            <a:endParaRPr lang="en-US" altLang="zh-CN" sz="1600" dirty="0"/>
          </a:p>
          <a:p>
            <a:pPr lvl="2">
              <a:spcBef>
                <a:spcPts val="0"/>
              </a:spcBef>
              <a:spcAft>
                <a:spcPts val="0"/>
              </a:spcAft>
            </a:pPr>
            <a:r>
              <a:rPr lang="en-US" altLang="zh-CN" sz="1600" b="1" dirty="0">
                <a:solidFill>
                  <a:schemeClr val="bg2">
                    <a:lumMod val="50000"/>
                  </a:schemeClr>
                </a:solidFill>
              </a:rPr>
              <a:t>Zero</a:t>
            </a:r>
            <a:r>
              <a:rPr lang="en-US" altLang="zh-CN" sz="1600" dirty="0"/>
              <a:t> values are interpreted to mean that the resource record should </a:t>
            </a:r>
            <a:r>
              <a:rPr lang="en-US" altLang="zh-CN" sz="1600" b="1" dirty="0">
                <a:solidFill>
                  <a:schemeClr val="bg2">
                    <a:lumMod val="50000"/>
                  </a:schemeClr>
                </a:solidFill>
              </a:rPr>
              <a:t>not be cached</a:t>
            </a:r>
            <a:r>
              <a:rPr lang="en-US" altLang="zh-CN" sz="1600" dirty="0"/>
              <a:t>.</a:t>
            </a:r>
            <a:endParaRPr lang="en-US" altLang="zh-CN" sz="1600"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7442" y="0"/>
            <a:ext cx="3565193" cy="249651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a:xfrm>
            <a:off x="822959" y="1737361"/>
            <a:ext cx="8321041" cy="5012266"/>
          </a:xfrm>
        </p:spPr>
        <p:txBody>
          <a:bodyPr>
            <a:noAutofit/>
          </a:bodyPr>
          <a:lstStyle/>
          <a:p>
            <a:pPr>
              <a:spcBef>
                <a:spcPts val="0"/>
              </a:spcBef>
              <a:spcAft>
                <a:spcPts val="0"/>
              </a:spcAft>
            </a:pPr>
            <a:r>
              <a:rPr lang="en-US" altLang="zh-CN" sz="2000" dirty="0"/>
              <a:t>RR</a:t>
            </a:r>
            <a:r>
              <a:rPr lang="zh-CN" altLang="en-US" sz="2000" dirty="0"/>
              <a:t>的格式</a:t>
            </a:r>
            <a:endParaRPr lang="zh-CN" altLang="en-US" sz="2000" dirty="0"/>
          </a:p>
          <a:p>
            <a:pPr lvl="1">
              <a:spcBef>
                <a:spcPts val="0"/>
              </a:spcBef>
              <a:spcAft>
                <a:spcPts val="0"/>
              </a:spcAft>
            </a:pPr>
            <a:r>
              <a:rPr lang="en-US" altLang="zh-CN" sz="1800" dirty="0"/>
              <a:t>NAME            </a:t>
            </a:r>
            <a:endParaRPr lang="en-US" altLang="zh-CN" sz="1800" dirty="0"/>
          </a:p>
          <a:p>
            <a:pPr lvl="2">
              <a:spcBef>
                <a:spcPts val="0"/>
              </a:spcBef>
              <a:spcAft>
                <a:spcPts val="0"/>
              </a:spcAft>
            </a:pPr>
            <a:r>
              <a:rPr lang="en-US" altLang="zh-CN" sz="1600" dirty="0"/>
              <a:t>an owner name, i.e., the name of the node to which this  resource record pertains.</a:t>
            </a:r>
            <a:endParaRPr lang="en-US" altLang="zh-CN" sz="1600" dirty="0"/>
          </a:p>
          <a:p>
            <a:pPr lvl="1">
              <a:spcBef>
                <a:spcPts val="0"/>
              </a:spcBef>
              <a:spcAft>
                <a:spcPts val="0"/>
              </a:spcAft>
            </a:pPr>
            <a:r>
              <a:rPr lang="en-US" altLang="zh-CN" sz="1800" dirty="0"/>
              <a:t>TYPE            </a:t>
            </a:r>
            <a:endParaRPr lang="en-US" altLang="zh-CN" sz="1800" dirty="0"/>
          </a:p>
          <a:p>
            <a:pPr lvl="2">
              <a:spcBef>
                <a:spcPts val="0"/>
              </a:spcBef>
              <a:spcAft>
                <a:spcPts val="0"/>
              </a:spcAft>
            </a:pPr>
            <a:r>
              <a:rPr lang="en-US" altLang="zh-CN" sz="1600" dirty="0"/>
              <a:t>two octets containing one of the RR TYPE codes.</a:t>
            </a:r>
            <a:endParaRPr lang="en-US" altLang="zh-CN" sz="1600" dirty="0"/>
          </a:p>
          <a:p>
            <a:pPr lvl="1">
              <a:spcBef>
                <a:spcPts val="0"/>
              </a:spcBef>
              <a:spcAft>
                <a:spcPts val="0"/>
              </a:spcAft>
            </a:pPr>
            <a:r>
              <a:rPr lang="en-US" altLang="zh-CN" sz="1800" dirty="0"/>
              <a:t>CLASS           </a:t>
            </a:r>
            <a:endParaRPr lang="en-US" altLang="zh-CN" sz="1800" dirty="0"/>
          </a:p>
          <a:p>
            <a:pPr lvl="2">
              <a:spcBef>
                <a:spcPts val="0"/>
              </a:spcBef>
              <a:spcAft>
                <a:spcPts val="0"/>
              </a:spcAft>
            </a:pPr>
            <a:r>
              <a:rPr lang="en-US" altLang="zh-CN" sz="1600" dirty="0"/>
              <a:t>two octets containing one of the RR CLASS codes.</a:t>
            </a:r>
            <a:endParaRPr lang="en-US" altLang="zh-CN" sz="1600" dirty="0"/>
          </a:p>
          <a:p>
            <a:pPr lvl="1">
              <a:spcBef>
                <a:spcPts val="0"/>
              </a:spcBef>
              <a:spcAft>
                <a:spcPts val="0"/>
              </a:spcAft>
            </a:pPr>
            <a:r>
              <a:rPr lang="en-US" altLang="zh-CN" sz="1800" dirty="0"/>
              <a:t>TTL             </a:t>
            </a:r>
            <a:endParaRPr lang="en-US" altLang="zh-CN" sz="1800" dirty="0"/>
          </a:p>
          <a:p>
            <a:pPr lvl="2">
              <a:spcBef>
                <a:spcPts val="0"/>
              </a:spcBef>
              <a:spcAft>
                <a:spcPts val="0"/>
              </a:spcAft>
            </a:pPr>
            <a:r>
              <a:rPr lang="en-US" altLang="zh-CN" sz="1600" dirty="0"/>
              <a:t>a 32-bit signed integer that specifies the time interval   that the resource record may be cached before the source   of the information should again be consulted.  </a:t>
            </a:r>
            <a:endParaRPr lang="en-US" altLang="zh-CN" sz="1600" dirty="0"/>
          </a:p>
          <a:p>
            <a:pPr lvl="2">
              <a:spcBef>
                <a:spcPts val="0"/>
              </a:spcBef>
              <a:spcAft>
                <a:spcPts val="0"/>
              </a:spcAft>
            </a:pPr>
            <a:r>
              <a:rPr lang="en-US" altLang="zh-CN" sz="1600" dirty="0"/>
              <a:t>Zero  values are interpreted to mean that the RR should not be cache</a:t>
            </a:r>
            <a:endParaRPr lang="en-US" altLang="zh-CN" sz="1600" dirty="0"/>
          </a:p>
          <a:p>
            <a:pPr lvl="1">
              <a:spcBef>
                <a:spcPts val="0"/>
              </a:spcBef>
              <a:spcAft>
                <a:spcPts val="0"/>
              </a:spcAft>
            </a:pPr>
            <a:r>
              <a:rPr lang="en-US" altLang="zh-CN" sz="1800" b="1" dirty="0" err="1">
                <a:solidFill>
                  <a:srgbClr val="0070C0"/>
                </a:solidFill>
              </a:rPr>
              <a:t>dRDLENGTH</a:t>
            </a:r>
            <a:r>
              <a:rPr lang="en-US" altLang="zh-CN" sz="1800" b="1" dirty="0">
                <a:solidFill>
                  <a:srgbClr val="0070C0"/>
                </a:solidFill>
              </a:rPr>
              <a:t>    </a:t>
            </a:r>
            <a:r>
              <a:rPr lang="en-US" altLang="zh-CN" sz="1800" dirty="0"/>
              <a:t>    </a:t>
            </a:r>
            <a:endParaRPr lang="en-US" altLang="zh-CN" sz="1800" dirty="0"/>
          </a:p>
          <a:p>
            <a:pPr lvl="2">
              <a:spcBef>
                <a:spcPts val="0"/>
              </a:spcBef>
              <a:spcAft>
                <a:spcPts val="0"/>
              </a:spcAft>
            </a:pPr>
            <a:r>
              <a:rPr lang="en-US" altLang="zh-CN" sz="1600" dirty="0"/>
              <a:t>an unsigned 16 bit integer that specifies the length in octets of the RDATA field.</a:t>
            </a:r>
            <a:endParaRPr lang="en-US" altLang="zh-CN" sz="1600" dirty="0"/>
          </a:p>
          <a:p>
            <a:pPr lvl="1">
              <a:spcBef>
                <a:spcPts val="0"/>
              </a:spcBef>
              <a:spcAft>
                <a:spcPts val="0"/>
              </a:spcAft>
            </a:pPr>
            <a:r>
              <a:rPr lang="en-US" altLang="zh-CN" sz="1800" b="1" dirty="0">
                <a:solidFill>
                  <a:srgbClr val="0070C0"/>
                </a:solidFill>
              </a:rPr>
              <a:t>RDATA    </a:t>
            </a:r>
            <a:r>
              <a:rPr lang="en-US" altLang="zh-CN" sz="1800" dirty="0"/>
              <a:t>       </a:t>
            </a:r>
            <a:endParaRPr lang="en-US" altLang="zh-CN" sz="1800" dirty="0"/>
          </a:p>
          <a:p>
            <a:pPr lvl="2">
              <a:spcBef>
                <a:spcPts val="0"/>
              </a:spcBef>
              <a:spcAft>
                <a:spcPts val="0"/>
              </a:spcAft>
            </a:pPr>
            <a:r>
              <a:rPr lang="en-US" altLang="zh-CN" sz="1600" dirty="0"/>
              <a:t>a variable length string of octets that describes the resource</a:t>
            </a:r>
            <a:endParaRPr lang="en-US" altLang="zh-CN" sz="1600" dirty="0"/>
          </a:p>
          <a:p>
            <a:pPr lvl="2">
              <a:spcBef>
                <a:spcPts val="0"/>
              </a:spcBef>
              <a:spcAft>
                <a:spcPts val="0"/>
              </a:spcAft>
            </a:pPr>
            <a:r>
              <a:rPr lang="en-US" altLang="zh-CN" sz="1600" dirty="0"/>
              <a:t>The format of this information </a:t>
            </a:r>
            <a:r>
              <a:rPr lang="en-US" altLang="zh-CN" sz="1600" b="1" dirty="0">
                <a:solidFill>
                  <a:schemeClr val="bg2">
                    <a:lumMod val="50000"/>
                  </a:schemeClr>
                </a:solidFill>
              </a:rPr>
              <a:t>varies according to the TYPE and CLASS </a:t>
            </a:r>
            <a:r>
              <a:rPr lang="en-US" altLang="zh-CN" sz="1600" dirty="0"/>
              <a:t>of the resource record.</a:t>
            </a:r>
            <a:endParaRPr lang="zh-CN" altLang="en-US" sz="1600"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7442" y="0"/>
            <a:ext cx="3565193" cy="249651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a:t>
            </a:r>
            <a:r>
              <a:rPr lang="zh-CN" altLang="en-US" dirty="0"/>
              <a:t>相关概念</a:t>
            </a:r>
            <a:endParaRPr lang="zh-CN" altLang="en-US" dirty="0"/>
          </a:p>
        </p:txBody>
      </p:sp>
      <p:sp>
        <p:nvSpPr>
          <p:cNvPr id="3" name="内容占位符 2"/>
          <p:cNvSpPr>
            <a:spLocks noGrp="1"/>
          </p:cNvSpPr>
          <p:nvPr>
            <p:ph idx="1"/>
          </p:nvPr>
        </p:nvSpPr>
        <p:spPr/>
        <p:txBody>
          <a:bodyPr/>
          <a:lstStyle/>
          <a:p>
            <a:r>
              <a:rPr lang="zh-CN" altLang="en-US" dirty="0"/>
              <a:t>资源记录集</a:t>
            </a:r>
            <a:endParaRPr lang="zh-CN" altLang="en-US" dirty="0"/>
          </a:p>
          <a:p>
            <a:pPr lvl="1"/>
            <a:r>
              <a:rPr lang="zh-CN" altLang="en-US" dirty="0"/>
              <a:t>一个域名的所有同样</a:t>
            </a:r>
            <a:r>
              <a:rPr lang="en-US" altLang="zh-CN" dirty="0"/>
              <a:t>type</a:t>
            </a:r>
            <a:r>
              <a:rPr lang="zh-CN" altLang="en-US" dirty="0"/>
              <a:t>的</a:t>
            </a:r>
            <a:r>
              <a:rPr lang="en-US" altLang="zh-CN" dirty="0"/>
              <a:t>RR</a:t>
            </a:r>
            <a:r>
              <a:rPr lang="zh-CN" altLang="en-US" dirty="0"/>
              <a:t>组成一个资源记录集（</a:t>
            </a:r>
            <a:r>
              <a:rPr lang="en-US" altLang="zh-CN" dirty="0" err="1"/>
              <a:t>RRset</a:t>
            </a:r>
            <a:r>
              <a:rPr lang="zh-CN" altLang="en-US" dirty="0"/>
              <a:t>）</a:t>
            </a:r>
            <a:endParaRPr lang="zh-CN" altLang="en-US" dirty="0"/>
          </a:p>
          <a:p>
            <a:pPr lvl="1"/>
            <a:r>
              <a:rPr lang="zh-CN" altLang="en-US" dirty="0"/>
              <a:t>例：某域名的所有三个</a:t>
            </a:r>
            <a:r>
              <a:rPr lang="en-US" altLang="zh-CN" dirty="0"/>
              <a:t>AAAA</a:t>
            </a:r>
            <a:r>
              <a:rPr lang="zh-CN" altLang="en-US" dirty="0"/>
              <a:t>类型的</a:t>
            </a:r>
            <a:r>
              <a:rPr lang="en-US" altLang="zh-CN" dirty="0"/>
              <a:t>RR</a:t>
            </a:r>
            <a:r>
              <a:rPr lang="zh-CN" altLang="en-US" dirty="0"/>
              <a:t>组成它的</a:t>
            </a:r>
            <a:r>
              <a:rPr lang="en-US" altLang="zh-CN" dirty="0"/>
              <a:t>AAAA </a:t>
            </a:r>
            <a:r>
              <a:rPr lang="en-US" altLang="zh-CN" dirty="0" err="1"/>
              <a:t>RRset</a:t>
            </a:r>
            <a:endParaRPr lang="en-US" altLang="zh-CN" dirty="0"/>
          </a:p>
          <a:p>
            <a:pPr lvl="1"/>
            <a:endParaRPr lang="en-US" altLang="zh-CN" dirty="0"/>
          </a:p>
          <a:p>
            <a:endParaRPr lang="en-US" altLang="zh-CN" dirty="0"/>
          </a:p>
          <a:p>
            <a:endParaRPr lang="zh-CN" altLang="en-US" dirty="0"/>
          </a:p>
        </p:txBody>
      </p:sp>
      <p:pic>
        <p:nvPicPr>
          <p:cNvPr id="4" name="图片 3" descr="QP(D~SZZ8914%YCXZ__JPU7"/>
          <p:cNvPicPr>
            <a:picLocks noChangeAspect="1"/>
          </p:cNvPicPr>
          <p:nvPr/>
        </p:nvPicPr>
        <p:blipFill>
          <a:blip r:embed="rId1"/>
          <a:stretch>
            <a:fillRect/>
          </a:stretch>
        </p:blipFill>
        <p:spPr>
          <a:xfrm>
            <a:off x="2249529" y="4121750"/>
            <a:ext cx="4666239" cy="253454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DNS</a:t>
            </a:r>
            <a:r>
              <a:rPr lang="zh-CN"/>
              <a:t>相关概念</a:t>
            </a:r>
            <a:endParaRPr lang="zh-CN"/>
          </a:p>
        </p:txBody>
      </p:sp>
      <p:sp>
        <p:nvSpPr>
          <p:cNvPr id="3" name="内容占位符 2"/>
          <p:cNvSpPr>
            <a:spLocks noGrp="1"/>
          </p:cNvSpPr>
          <p:nvPr>
            <p:ph idx="1"/>
          </p:nvPr>
        </p:nvSpPr>
        <p:spPr>
          <a:xfrm>
            <a:off x="453166" y="1949826"/>
            <a:ext cx="4141694" cy="3371038"/>
          </a:xfrm>
        </p:spPr>
        <p:txBody>
          <a:bodyPr>
            <a:noAutofit/>
          </a:bodyPr>
          <a:lstStyle/>
          <a:p>
            <a:r>
              <a:rPr lang="en-US" altLang="zh-CN" sz="2400" dirty="0"/>
              <a:t>DNS</a:t>
            </a:r>
            <a:r>
              <a:rPr lang="zh-CN" altLang="en-US" sz="2400" dirty="0"/>
              <a:t>工作原理</a:t>
            </a:r>
            <a:endParaRPr lang="zh-CN" altLang="en-US" sz="2400" dirty="0"/>
          </a:p>
          <a:p>
            <a:pPr lvl="1"/>
            <a:r>
              <a:rPr lang="zh-CN" altLang="en-US" sz="1800" dirty="0"/>
              <a:t>解析器（用户）向一个域名服务器发出递归的域名信息查询请求</a:t>
            </a:r>
            <a:endParaRPr lang="zh-CN" altLang="en-US" sz="1800" dirty="0"/>
          </a:p>
          <a:p>
            <a:pPr lvl="1"/>
            <a:r>
              <a:rPr lang="zh-CN" altLang="en-US" sz="1800" dirty="0"/>
              <a:t>该域名服务器在请求地址时先检查自身缓存中是否有存在的记录</a:t>
            </a:r>
            <a:endParaRPr lang="zh-CN" altLang="en-US" sz="1800" dirty="0"/>
          </a:p>
          <a:p>
            <a:pPr lvl="1"/>
            <a:r>
              <a:rPr lang="zh-CN" altLang="en-US" sz="1800" dirty="0"/>
              <a:t>该域名服务器根据记录，从</a:t>
            </a:r>
            <a:r>
              <a:rPr lang="en-US" altLang="zh-CN" sz="1800" dirty="0"/>
              <a:t>“</a:t>
            </a:r>
            <a:r>
              <a:rPr lang="zh-CN" altLang="en-US" sz="1800" dirty="0"/>
              <a:t>最有可能知道</a:t>
            </a:r>
            <a:r>
              <a:rPr lang="en-US" altLang="zh-CN" sz="1800" dirty="0"/>
              <a:t>”</a:t>
            </a:r>
            <a:r>
              <a:rPr lang="zh-CN" altLang="en-US" sz="1800" dirty="0"/>
              <a:t>的域名服务器开始（图中是根服务器），逐层的、递归的查询指定域名，直到得到相应的</a:t>
            </a:r>
            <a:r>
              <a:rPr lang="en-US" altLang="zh-CN" sz="1800" dirty="0"/>
              <a:t>RR</a:t>
            </a:r>
            <a:endParaRPr lang="en-US" altLang="zh-CN" sz="1800" dirty="0"/>
          </a:p>
          <a:p>
            <a:pPr lvl="1"/>
            <a:r>
              <a:rPr lang="zh-CN" altLang="en-US" sz="1800" dirty="0"/>
              <a:t>被请求的域名服务器将</a:t>
            </a:r>
            <a:r>
              <a:rPr lang="en-US" altLang="zh-CN" sz="1800" dirty="0"/>
              <a:t>RR</a:t>
            </a:r>
            <a:r>
              <a:rPr lang="zh-CN" altLang="en-US" sz="1800" dirty="0"/>
              <a:t>返回给解析器，并保存在自己的缓存中（保存时间不超过</a:t>
            </a:r>
            <a:r>
              <a:rPr lang="en-US" altLang="zh-CN" sz="1800" dirty="0"/>
              <a:t>TTL</a:t>
            </a:r>
            <a:r>
              <a:rPr lang="zh-CN" altLang="en-US" sz="1800" dirty="0"/>
              <a:t>）</a:t>
            </a:r>
            <a:endParaRPr lang="zh-CN" altLang="en-US" sz="1800" dirty="0"/>
          </a:p>
        </p:txBody>
      </p:sp>
      <p:pic>
        <p:nvPicPr>
          <p:cNvPr id="4" name="图片 3"/>
          <p:cNvPicPr>
            <a:picLocks noChangeAspect="1"/>
          </p:cNvPicPr>
          <p:nvPr/>
        </p:nvPicPr>
        <p:blipFill>
          <a:blip r:embed="rId1"/>
          <a:stretch>
            <a:fillRect/>
          </a:stretch>
        </p:blipFill>
        <p:spPr>
          <a:xfrm>
            <a:off x="4802366" y="2043954"/>
            <a:ext cx="4392339" cy="4074458"/>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DNS</a:t>
            </a:r>
            <a:r>
              <a:rPr lang="zh-CN">
                <a:sym typeface="+mn-ea"/>
              </a:rPr>
              <a:t>相关概念</a:t>
            </a:r>
            <a:endParaRPr lang="zh-CN" altLang="en-US"/>
          </a:p>
        </p:txBody>
      </p:sp>
      <p:sp>
        <p:nvSpPr>
          <p:cNvPr id="3" name="内容占位符 2"/>
          <p:cNvSpPr>
            <a:spLocks noGrp="1"/>
          </p:cNvSpPr>
          <p:nvPr>
            <p:ph idx="1"/>
          </p:nvPr>
        </p:nvSpPr>
        <p:spPr/>
        <p:txBody>
          <a:bodyPr>
            <a:normAutofit/>
          </a:bodyPr>
          <a:lstStyle/>
          <a:p>
            <a:r>
              <a:rPr lang="en-US" altLang="zh-CN" dirty="0"/>
              <a:t>DNS</a:t>
            </a:r>
            <a:r>
              <a:rPr lang="zh-CN" altLang="en-US" dirty="0"/>
              <a:t>在设计时并没有考虑安全问题</a:t>
            </a:r>
            <a:endParaRPr lang="zh-CN" altLang="en-US" dirty="0"/>
          </a:p>
          <a:p>
            <a:pPr lvl="1"/>
            <a:r>
              <a:rPr lang="en-US" altLang="zh-CN" sz="2000" dirty="0"/>
              <a:t>DNS</a:t>
            </a:r>
            <a:r>
              <a:rPr lang="zh-CN" altLang="en-US" sz="2000" dirty="0"/>
              <a:t>消息没有真实性保障机制</a:t>
            </a:r>
            <a:endParaRPr lang="zh-CN" altLang="en-US" sz="2000" dirty="0"/>
          </a:p>
          <a:p>
            <a:pPr lvl="1"/>
            <a:r>
              <a:rPr lang="zh-CN" altLang="en-US" sz="2000" dirty="0"/>
              <a:t>在</a:t>
            </a:r>
            <a:r>
              <a:rPr lang="en-US" altLang="zh-CN" sz="2000" dirty="0"/>
              <a:t>DNS</a:t>
            </a:r>
            <a:r>
              <a:rPr lang="zh-CN" altLang="en-US" sz="2000" dirty="0"/>
              <a:t>域名查询的各个环节，都易收到攻击</a:t>
            </a:r>
            <a:endParaRPr lang="zh-CN" altLang="en-US" sz="2000" dirty="0"/>
          </a:p>
          <a:p>
            <a:pPr lvl="2"/>
            <a:r>
              <a:rPr lang="zh-CN" altLang="en-US" sz="1800" dirty="0"/>
              <a:t>域名劫持、</a:t>
            </a:r>
            <a:r>
              <a:rPr lang="en-US" altLang="zh-CN" sz="1800" dirty="0"/>
              <a:t>DNS</a:t>
            </a:r>
            <a:r>
              <a:rPr lang="zh-CN" altLang="en-US" sz="1800" dirty="0"/>
              <a:t>欺骗</a:t>
            </a:r>
            <a:r>
              <a:rPr lang="en-US" altLang="zh-CN" sz="1800" dirty="0"/>
              <a:t>...</a:t>
            </a:r>
            <a:endParaRPr lang="en-US" altLang="zh-CN" sz="1800" dirty="0"/>
          </a:p>
          <a:p>
            <a:pPr lvl="2"/>
            <a:r>
              <a:rPr lang="en-US" altLang="zh-CN" sz="1800" dirty="0"/>
              <a:t>2009</a:t>
            </a:r>
            <a:r>
              <a:rPr lang="zh-CN" altLang="en-US" sz="1800" dirty="0"/>
              <a:t>暴风影音事件；</a:t>
            </a:r>
            <a:r>
              <a:rPr lang="en-US" altLang="zh-CN" sz="1800" dirty="0"/>
              <a:t>2010baidu.com</a:t>
            </a:r>
            <a:r>
              <a:rPr lang="zh-CN" altLang="en-US" sz="1800" dirty="0"/>
              <a:t>域名劫持；</a:t>
            </a:r>
            <a:r>
              <a:rPr lang="en-US" altLang="zh-CN" sz="1800" dirty="0"/>
              <a:t>2014</a:t>
            </a:r>
            <a:r>
              <a:rPr lang="zh-CN" altLang="en-US" sz="1800" dirty="0"/>
              <a:t>国内通用顶级域的根服务器被劫持</a:t>
            </a:r>
            <a:endParaRPr lang="zh-CN" altLang="en-US" sz="1800" dirty="0"/>
          </a:p>
          <a:p>
            <a:endParaRPr lang="zh-CN" altLang="en-US" sz="4000" dirty="0"/>
          </a:p>
          <a:p>
            <a:endParaRPr lang="zh-CN" altLang="en-US" sz="4000" dirty="0"/>
          </a:p>
          <a:p>
            <a:endParaRPr lang="en-US" altLang="zh-CN"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en-US" altLang="zh-CN" dirty="0"/>
              <a:t>Access structure</a:t>
            </a:r>
            <a:r>
              <a:rPr lang="zh-CN" altLang="en-US" dirty="0"/>
              <a:t>的方案</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pPr>
                  <a:lnSpc>
                    <a:spcPct val="120000"/>
                  </a:lnSpc>
                </a:pPr>
                <a:r>
                  <a:rPr lang="zh-CN" altLang="en-US" dirty="0"/>
                  <a:t>如下的智力竞赛问题：</a:t>
                </a:r>
                <a:endParaRPr lang="en-US" altLang="zh-CN" dirty="0"/>
              </a:p>
              <a:p>
                <a:pPr lvl="1">
                  <a:lnSpc>
                    <a:spcPct val="120000"/>
                  </a:lnSpc>
                </a:pPr>
                <a:r>
                  <a:rPr lang="zh-CN" altLang="en-US" dirty="0"/>
                  <a:t>给大门上锁，并将钥匙分给</a:t>
                </a:r>
                <a:r>
                  <a:rPr lang="en-US" altLang="zh-CN" dirty="0"/>
                  <a:t>n</a:t>
                </a:r>
                <a:r>
                  <a:rPr lang="zh-CN" altLang="en-US" dirty="0"/>
                  <a:t>个人，使得其中的任意</a:t>
                </a:r>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个人能够合作开锁、少于</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1</m:t>
                    </m:r>
                  </m:oMath>
                </a14:m>
                <a:r>
                  <a:rPr lang="zh-CN" altLang="en-US" dirty="0"/>
                  <a:t>则不行</a:t>
                </a:r>
                <a:endParaRPr lang="en-US" altLang="zh-CN" dirty="0"/>
              </a:p>
              <a:p>
                <a:pPr lvl="1">
                  <a:lnSpc>
                    <a:spcPct val="120000"/>
                  </a:lnSpc>
                </a:pPr>
                <a:r>
                  <a:rPr lang="zh-CN" altLang="en-US" dirty="0"/>
                  <a:t>如何买锁、如何分钥匙？</a:t>
                </a:r>
                <a:endParaRPr lang="en-US" altLang="zh-CN" dirty="0"/>
              </a:p>
              <a:p>
                <a:pPr>
                  <a:lnSpc>
                    <a:spcPct val="120000"/>
                  </a:lnSpc>
                </a:pPr>
                <a:r>
                  <a:rPr lang="zh-CN" altLang="en-US" dirty="0"/>
                  <a:t>答案</a:t>
                </a:r>
                <a:endParaRPr lang="en-US" altLang="zh-CN" dirty="0"/>
              </a:p>
              <a:p>
                <a:pPr lvl="1">
                  <a:lnSpc>
                    <a:spcPct val="120000"/>
                  </a:lnSpc>
                </a:pPr>
                <a:r>
                  <a:rPr lang="zh-CN" altLang="en-US" dirty="0"/>
                  <a:t>门上同时上</a:t>
                </a:r>
                <a:r>
                  <a:rPr lang="en-US" altLang="zh-CN" dirty="0"/>
                  <a:t>L</a:t>
                </a:r>
                <a:r>
                  <a:rPr lang="zh-CN" altLang="en-US" dirty="0"/>
                  <a:t>个锁，把钥匙分给大家，使得</a:t>
                </a:r>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1</m:t>
                    </m:r>
                  </m:oMath>
                </a14:m>
                <a:r>
                  <a:rPr lang="zh-CN" altLang="en-US" dirty="0"/>
                  <a:t>个人就有足够多的钥匙</a:t>
                </a:r>
                <a:endParaRPr lang="en-US" altLang="zh-CN" dirty="0"/>
              </a:p>
              <a:p>
                <a:pPr lvl="2">
                  <a:lnSpc>
                    <a:spcPct val="120000"/>
                  </a:lnSpc>
                </a:pPr>
                <a:r>
                  <a:rPr lang="zh-CN" altLang="en-US" dirty="0"/>
                  <a:t>每把锁都有若干个钥匙</a:t>
                </a:r>
                <a:endParaRPr lang="en-US" altLang="zh-CN" dirty="0"/>
              </a:p>
              <a:p>
                <a:pPr lvl="1">
                  <a:lnSpc>
                    <a:spcPct val="120000"/>
                  </a:lnSpc>
                </a:pPr>
                <a:r>
                  <a:rPr lang="zh-CN" altLang="en-US" dirty="0"/>
                  <a:t>否则不行</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8" t="-11" b="-365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FB234486-42F2-43D6-9FFA-ABC9372E53D2}" type="slidenum">
              <a:rPr lang="zh-CN" altLang="en-US"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DNS</a:t>
            </a:r>
            <a:r>
              <a:rPr lang="zh-CN">
                <a:sym typeface="+mn-ea"/>
              </a:rPr>
              <a:t>相关概念</a:t>
            </a:r>
            <a:endParaRPr lang="zh-CN" altLang="en-US"/>
          </a:p>
        </p:txBody>
      </p:sp>
      <p:sp>
        <p:nvSpPr>
          <p:cNvPr id="3" name="内容占位符 2"/>
          <p:cNvSpPr>
            <a:spLocks noGrp="1"/>
          </p:cNvSpPr>
          <p:nvPr>
            <p:ph idx="1"/>
          </p:nvPr>
        </p:nvSpPr>
        <p:spPr>
          <a:xfrm>
            <a:off x="127155" y="2639110"/>
            <a:ext cx="7543801" cy="4023360"/>
          </a:xfrm>
        </p:spPr>
        <p:txBody>
          <a:bodyPr/>
          <a:lstStyle/>
          <a:p>
            <a:endParaRPr lang="zh-CN" altLang="en-US" sz="1280"/>
          </a:p>
          <a:p>
            <a:endParaRPr lang="zh-CN" altLang="en-US"/>
          </a:p>
          <a:p>
            <a:endParaRPr lang="zh-CN" altLang="en-US"/>
          </a:p>
          <a:p>
            <a:endParaRPr lang="en-US" altLang="zh-CN"/>
          </a:p>
        </p:txBody>
      </p:sp>
      <p:pic>
        <p:nvPicPr>
          <p:cNvPr id="4" name="图片 3"/>
          <p:cNvPicPr>
            <a:picLocks noChangeAspect="1"/>
          </p:cNvPicPr>
          <p:nvPr/>
        </p:nvPicPr>
        <p:blipFill>
          <a:blip r:embed="rId1"/>
          <a:stretch>
            <a:fillRect/>
          </a:stretch>
        </p:blipFill>
        <p:spPr>
          <a:xfrm>
            <a:off x="2112179" y="2745030"/>
            <a:ext cx="5392075" cy="3917440"/>
          </a:xfrm>
          <a:prstGeom prst="rect">
            <a:avLst/>
          </a:prstGeom>
        </p:spPr>
      </p:pic>
      <p:grpSp>
        <p:nvGrpSpPr>
          <p:cNvPr id="22" name="组合 21"/>
          <p:cNvGrpSpPr/>
          <p:nvPr/>
        </p:nvGrpSpPr>
        <p:grpSpPr>
          <a:xfrm>
            <a:off x="1331259" y="3349742"/>
            <a:ext cx="2002278" cy="2376636"/>
            <a:chOff x="1792601" y="3218441"/>
            <a:chExt cx="2524608" cy="2145030"/>
          </a:xfrm>
        </p:grpSpPr>
        <p:cxnSp>
          <p:nvCxnSpPr>
            <p:cNvPr id="6" name="直接箭头连接符 5"/>
            <p:cNvCxnSpPr/>
            <p:nvPr/>
          </p:nvCxnSpPr>
          <p:spPr>
            <a:xfrm flipV="1">
              <a:off x="1792601" y="3218441"/>
              <a:ext cx="2284096" cy="107823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1792607" y="3791848"/>
              <a:ext cx="2467450" cy="5048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793560" y="4296676"/>
              <a:ext cx="2523649" cy="16049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793558" y="4273816"/>
              <a:ext cx="2386013" cy="96345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793555" y="4285241"/>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1839279" y="4330961"/>
              <a:ext cx="1973104" cy="103251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flipH="1">
            <a:off x="6071169" y="2501778"/>
            <a:ext cx="1433085" cy="63162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839897" y="2501778"/>
            <a:ext cx="4664356" cy="1699632"/>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6071168" y="2510748"/>
            <a:ext cx="1390862" cy="137247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6071168" y="2498084"/>
            <a:ext cx="1405764" cy="241515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6056267" y="2501772"/>
            <a:ext cx="1447987" cy="33517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2"/>
          <a:stretch>
            <a:fillRect/>
          </a:stretch>
        </p:blipFill>
        <p:spPr>
          <a:xfrm>
            <a:off x="532573" y="3931261"/>
            <a:ext cx="850583" cy="1164908"/>
          </a:xfrm>
          <a:prstGeom prst="rect">
            <a:avLst/>
          </a:prstGeom>
        </p:spPr>
      </p:pic>
      <p:pic>
        <p:nvPicPr>
          <p:cNvPr id="25" name="图片 24"/>
          <p:cNvPicPr>
            <a:picLocks noChangeAspect="1"/>
          </p:cNvPicPr>
          <p:nvPr/>
        </p:nvPicPr>
        <p:blipFill>
          <a:blip r:embed="rId2"/>
          <a:stretch>
            <a:fillRect/>
          </a:stretch>
        </p:blipFill>
        <p:spPr>
          <a:xfrm>
            <a:off x="7522555" y="1865723"/>
            <a:ext cx="850583" cy="1164908"/>
          </a:xfrm>
          <a:prstGeom prst="rect">
            <a:avLst/>
          </a:prstGeom>
        </p:spPr>
      </p:pic>
      <p:sp>
        <p:nvSpPr>
          <p:cNvPr id="5" name="文本框 4"/>
          <p:cNvSpPr txBox="1"/>
          <p:nvPr/>
        </p:nvSpPr>
        <p:spPr>
          <a:xfrm>
            <a:off x="957864" y="2021960"/>
            <a:ext cx="6322565" cy="461665"/>
          </a:xfrm>
          <a:prstGeom prst="rect">
            <a:avLst/>
          </a:prstGeom>
          <a:noFill/>
        </p:spPr>
        <p:txBody>
          <a:bodyPr wrap="none" rtlCol="0">
            <a:spAutoFit/>
          </a:bodyPr>
          <a:lstStyle/>
          <a:p>
            <a:r>
              <a:rPr lang="zh-CN" altLang="en-US" dirty="0"/>
              <a:t>域名劫持：目标网站域名解析到错误的</a:t>
            </a:r>
            <a:r>
              <a:rPr lang="en-US" altLang="zh-CN" dirty="0"/>
              <a:t>IP</a:t>
            </a:r>
            <a:r>
              <a:rPr lang="zh-CN" altLang="en-US" dirty="0"/>
              <a:t>地址</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DNSSEC</a:t>
            </a:r>
            <a:r>
              <a:rPr lang="zh-CN" altLang="en-US" dirty="0"/>
              <a:t>原理</a:t>
            </a:r>
            <a:endParaRPr lang="zh-CN" altLang="en-US" dirty="0"/>
          </a:p>
        </p:txBody>
      </p:sp>
      <p:sp>
        <p:nvSpPr>
          <p:cNvPr id="3" name="内容占位符 2"/>
          <p:cNvSpPr>
            <a:spLocks noGrp="1"/>
          </p:cNvSpPr>
          <p:nvPr>
            <p:ph idx="1"/>
          </p:nvPr>
        </p:nvSpPr>
        <p:spPr>
          <a:xfrm>
            <a:off x="822959" y="1845734"/>
            <a:ext cx="7543801" cy="4555066"/>
          </a:xfrm>
        </p:spPr>
        <p:txBody>
          <a:bodyPr>
            <a:normAutofit fontScale="92500"/>
          </a:bodyPr>
          <a:lstStyle/>
          <a:p>
            <a:r>
              <a:rPr lang="zh-CN" altLang="en-US" sz="2000" dirty="0">
                <a:sym typeface="+mn-ea"/>
              </a:rPr>
              <a:t>为了增强</a:t>
            </a:r>
            <a:r>
              <a:rPr lang="en-US" altLang="zh-CN" sz="2000" dirty="0">
                <a:sym typeface="+mn-ea"/>
              </a:rPr>
              <a:t>DNS</a:t>
            </a:r>
            <a:r>
              <a:rPr lang="zh-CN" altLang="en-US" sz="2000" dirty="0">
                <a:sym typeface="+mn-ea"/>
              </a:rPr>
              <a:t>系统的安全性，提出</a:t>
            </a:r>
            <a:r>
              <a:rPr lang="en-US" altLang="zh-CN" sz="2000" dirty="0">
                <a:sym typeface="+mn-ea"/>
              </a:rPr>
              <a:t>DNS Security Extensions (DNSSEC)</a:t>
            </a:r>
            <a:endParaRPr lang="en-US" altLang="zh-CN" sz="2000" dirty="0">
              <a:sym typeface="+mn-ea"/>
            </a:endParaRPr>
          </a:p>
          <a:p>
            <a:pPr lvl="1"/>
            <a:r>
              <a:rPr lang="en-US" altLang="zh-CN" sz="1600" dirty="0">
                <a:sym typeface="+mn-ea"/>
              </a:rPr>
              <a:t>RFC 4033  DNS Security Introduction and Requirements</a:t>
            </a:r>
            <a:endParaRPr lang="en-US" altLang="zh-CN" sz="1600" dirty="0">
              <a:sym typeface="+mn-ea"/>
            </a:endParaRPr>
          </a:p>
          <a:p>
            <a:pPr lvl="1"/>
            <a:r>
              <a:rPr lang="en-US" altLang="zh-CN" sz="1600" dirty="0">
                <a:sym typeface="+mn-ea"/>
              </a:rPr>
              <a:t>RFC 4034 </a:t>
            </a:r>
            <a:r>
              <a:rPr lang="en-US" altLang="zh-CN" sz="1600" dirty="0"/>
              <a:t>Resource Records for the DNS Security Extensions </a:t>
            </a:r>
            <a:endParaRPr lang="en-US" altLang="zh-CN" sz="1600" dirty="0">
              <a:sym typeface="+mn-ea"/>
            </a:endParaRPr>
          </a:p>
          <a:p>
            <a:pPr lvl="1"/>
            <a:r>
              <a:rPr lang="zh-CN" altLang="en-US" sz="1600" dirty="0">
                <a:sym typeface="+mn-ea"/>
              </a:rPr>
              <a:t>为</a:t>
            </a:r>
            <a:r>
              <a:rPr lang="en-US" altLang="zh-CN" sz="1600" dirty="0">
                <a:sym typeface="+mn-ea"/>
              </a:rPr>
              <a:t>DNS</a:t>
            </a:r>
            <a:r>
              <a:rPr lang="zh-CN" altLang="en-US" sz="1600" dirty="0">
                <a:sym typeface="+mn-ea"/>
              </a:rPr>
              <a:t>中的数据添加数字签名信息</a:t>
            </a:r>
            <a:endParaRPr lang="zh-CN" altLang="en-US" sz="1600" dirty="0">
              <a:sym typeface="+mn-ea"/>
            </a:endParaRPr>
          </a:p>
          <a:p>
            <a:pPr lvl="1"/>
            <a:r>
              <a:rPr lang="zh-CN" altLang="en-US" sz="1600" dirty="0">
                <a:sym typeface="+mn-ea"/>
              </a:rPr>
              <a:t>从而为</a:t>
            </a:r>
            <a:r>
              <a:rPr lang="en-US" altLang="zh-CN" sz="1600" dirty="0">
                <a:sym typeface="+mn-ea"/>
              </a:rPr>
              <a:t>DNS</a:t>
            </a:r>
            <a:r>
              <a:rPr lang="zh-CN" altLang="en-US" sz="1600" dirty="0">
                <a:sym typeface="+mn-ea"/>
              </a:rPr>
              <a:t>数据提供数据来源验证和完整性验证机制</a:t>
            </a:r>
            <a:endParaRPr lang="zh-CN" altLang="en-US" sz="1600" dirty="0">
              <a:sym typeface="+mn-ea"/>
            </a:endParaRPr>
          </a:p>
          <a:p>
            <a:pPr lvl="1"/>
            <a:r>
              <a:rPr lang="zh-CN" altLang="en-US" sz="1600" dirty="0">
                <a:sym typeface="+mn-ea"/>
              </a:rPr>
              <a:t>用户在得到</a:t>
            </a:r>
            <a:r>
              <a:rPr lang="en-US" altLang="zh-CN" sz="1600" dirty="0">
                <a:sym typeface="+mn-ea"/>
              </a:rPr>
              <a:t>DNS</a:t>
            </a:r>
            <a:r>
              <a:rPr lang="zh-CN" altLang="en-US" sz="1600" dirty="0">
                <a:sym typeface="+mn-ea"/>
              </a:rPr>
              <a:t>系统的应答消息后，检查签名信息，判断应答数据是否权威和真实</a:t>
            </a:r>
            <a:endParaRPr lang="zh-CN" altLang="en-US" sz="1600" dirty="0">
              <a:sym typeface="+mn-ea"/>
            </a:endParaRPr>
          </a:p>
          <a:p>
            <a:r>
              <a:rPr lang="en-US" altLang="zh-CN" sz="2000" dirty="0"/>
              <a:t>DNSSEC</a:t>
            </a:r>
            <a:r>
              <a:rPr lang="zh-CN" altLang="en-US" sz="2000" dirty="0"/>
              <a:t>引入了四种新的</a:t>
            </a:r>
            <a:r>
              <a:rPr lang="en-US" altLang="zh-CN" sz="2000" dirty="0"/>
              <a:t>RR</a:t>
            </a:r>
            <a:endParaRPr lang="en-US" altLang="zh-CN" sz="2000" dirty="0"/>
          </a:p>
          <a:p>
            <a:pPr lvl="1"/>
            <a:r>
              <a:rPr lang="en-US" altLang="zh-CN" sz="1600" dirty="0"/>
              <a:t>DNSKEY</a:t>
            </a:r>
            <a:endParaRPr lang="en-US" altLang="zh-CN" sz="1600" dirty="0"/>
          </a:p>
          <a:p>
            <a:pPr lvl="1"/>
            <a:r>
              <a:rPr lang="en-US" altLang="zh-CN" sz="1600" dirty="0"/>
              <a:t>DS</a:t>
            </a:r>
            <a:endParaRPr lang="en-US" altLang="zh-CN" sz="1600" dirty="0"/>
          </a:p>
          <a:p>
            <a:pPr lvl="1"/>
            <a:r>
              <a:rPr lang="en-US" altLang="zh-CN" sz="1600" dirty="0"/>
              <a:t>RRSIG</a:t>
            </a:r>
            <a:endParaRPr lang="en-US" altLang="zh-CN" sz="1600" dirty="0"/>
          </a:p>
          <a:p>
            <a:pPr lvl="1"/>
            <a:r>
              <a:rPr lang="en-US" altLang="zh-CN" sz="1600" dirty="0"/>
              <a:t>NSEC</a:t>
            </a:r>
            <a:r>
              <a:rPr lang="zh-CN" altLang="en-US" sz="1600" dirty="0"/>
              <a:t>（用以域名信息的</a:t>
            </a:r>
            <a:r>
              <a:rPr lang="en-US" altLang="zh-CN" sz="1600" dirty="0"/>
              <a:t>“</a:t>
            </a:r>
            <a:r>
              <a:rPr lang="zh-CN" altLang="en-US" sz="1600" dirty="0"/>
              <a:t>不存在性</a:t>
            </a:r>
            <a:r>
              <a:rPr lang="en-US" altLang="zh-CN" sz="1600" dirty="0"/>
              <a:t>”</a:t>
            </a:r>
            <a:r>
              <a:rPr lang="zh-CN" altLang="en-US" sz="1600" dirty="0"/>
              <a:t>证明）</a:t>
            </a:r>
            <a:endParaRPr lang="zh-CN" altLang="en-US" sz="1600" dirty="0"/>
          </a:p>
          <a:p>
            <a:pPr lvl="1"/>
            <a:r>
              <a:rPr lang="zh-CN" altLang="en-US" sz="1600" dirty="0"/>
              <a:t>此处主要介绍</a:t>
            </a:r>
            <a:r>
              <a:rPr lang="en-US" altLang="zh-CN" sz="1600" dirty="0"/>
              <a:t>DNSKEY</a:t>
            </a:r>
            <a:r>
              <a:rPr lang="zh-CN" altLang="en-US" sz="1600" dirty="0"/>
              <a:t>、</a:t>
            </a:r>
            <a:r>
              <a:rPr lang="en-US" altLang="zh-CN" sz="1600" dirty="0"/>
              <a:t>DS</a:t>
            </a:r>
            <a:r>
              <a:rPr lang="zh-CN" altLang="en-US" sz="1600" dirty="0"/>
              <a:t>、</a:t>
            </a:r>
            <a:r>
              <a:rPr lang="en-US" altLang="zh-CN" sz="1600" dirty="0"/>
              <a:t>RRSIG</a:t>
            </a:r>
            <a:r>
              <a:rPr lang="zh-CN" altLang="en-US" sz="1600" dirty="0"/>
              <a:t>和三者间的关系</a:t>
            </a:r>
            <a:endParaRPr lang="zh-CN" altLang="en-US" sz="1600" dirty="0"/>
          </a:p>
          <a:p>
            <a:endParaRPr lang="zh-CN" altLang="en-US"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397170" y="2181908"/>
            <a:ext cx="4746830" cy="1233643"/>
          </a:xfrm>
          <a:prstGeom prst="rect">
            <a:avLst/>
          </a:prstGeom>
        </p:spPr>
      </p:pic>
      <p:sp>
        <p:nvSpPr>
          <p:cNvPr id="2" name="标题 1"/>
          <p:cNvSpPr>
            <a:spLocks noGrp="1"/>
          </p:cNvSpPr>
          <p:nvPr>
            <p:ph type="title"/>
          </p:nvPr>
        </p:nvSpPr>
        <p:spPr/>
        <p:txBody>
          <a:bodyPr/>
          <a:lstStyle/>
          <a:p>
            <a:r>
              <a:rPr lang="en-US" altLang="zh-CN" dirty="0"/>
              <a:t>DNSSEC</a:t>
            </a:r>
            <a:r>
              <a:rPr lang="zh-CN" altLang="en-US" dirty="0"/>
              <a:t>原理</a:t>
            </a:r>
            <a:endParaRPr lang="zh-CN" altLang="en-US" dirty="0"/>
          </a:p>
        </p:txBody>
      </p:sp>
      <p:sp>
        <p:nvSpPr>
          <p:cNvPr id="3" name="内容占位符 2"/>
          <p:cNvSpPr>
            <a:spLocks noGrp="1"/>
          </p:cNvSpPr>
          <p:nvPr>
            <p:ph idx="1"/>
          </p:nvPr>
        </p:nvSpPr>
        <p:spPr>
          <a:xfrm>
            <a:off x="822959" y="1805392"/>
            <a:ext cx="7543801" cy="4595407"/>
          </a:xfrm>
        </p:spPr>
        <p:txBody>
          <a:bodyPr>
            <a:noAutofit/>
          </a:bodyPr>
          <a:lstStyle/>
          <a:p>
            <a:r>
              <a:rPr lang="en-US" altLang="zh-CN" sz="2400" dirty="0">
                <a:sym typeface="+mn-ea"/>
              </a:rPr>
              <a:t>DNSKEY</a:t>
            </a:r>
            <a:r>
              <a:rPr lang="zh-CN" altLang="en-US" sz="2400" dirty="0">
                <a:sym typeface="+mn-ea"/>
              </a:rPr>
              <a:t>：记录一个区所用的公钥</a:t>
            </a:r>
            <a:endParaRPr lang="en-US" altLang="zh-CN" sz="2400" dirty="0">
              <a:sym typeface="+mn-ea"/>
            </a:endParaRPr>
          </a:p>
          <a:p>
            <a:pPr lvl="1"/>
            <a:r>
              <a:rPr lang="en-US" altLang="zh-CN" sz="2000" dirty="0">
                <a:sym typeface="+mn-ea"/>
              </a:rPr>
              <a:t>RDATA</a:t>
            </a:r>
            <a:r>
              <a:rPr lang="zh-CN" altLang="en-US" sz="2000" dirty="0">
                <a:sym typeface="+mn-ea"/>
              </a:rPr>
              <a:t>格式：</a:t>
            </a:r>
            <a:endParaRPr lang="zh-CN" altLang="en-US" sz="2000" dirty="0">
              <a:sym typeface="+mn-ea"/>
            </a:endParaRPr>
          </a:p>
          <a:p>
            <a:pPr lvl="2"/>
            <a:r>
              <a:rPr lang="en-US" altLang="zh-CN" sz="1800" dirty="0">
                <a:sym typeface="+mn-ea"/>
              </a:rPr>
              <a:t>Flags</a:t>
            </a:r>
            <a:r>
              <a:rPr lang="zh-CN" altLang="en-US" sz="1800" dirty="0">
                <a:sym typeface="+mn-ea"/>
              </a:rPr>
              <a:t>：密钥的种类（</a:t>
            </a:r>
            <a:r>
              <a:rPr lang="en-US" altLang="zh-CN" sz="1800" dirty="0">
                <a:sym typeface="+mn-ea"/>
              </a:rPr>
              <a:t>ZSK</a:t>
            </a:r>
            <a:r>
              <a:rPr lang="zh-CN" altLang="en-US" sz="1800" dirty="0">
                <a:sym typeface="+mn-ea"/>
              </a:rPr>
              <a:t>还是</a:t>
            </a:r>
            <a:r>
              <a:rPr lang="en-US" altLang="zh-CN" sz="1800" dirty="0">
                <a:sym typeface="+mn-ea"/>
              </a:rPr>
              <a:t>KSK </a:t>
            </a:r>
            <a:r>
              <a:rPr lang="zh-CN" altLang="en-US" sz="1800" dirty="0">
                <a:sym typeface="+mn-ea"/>
              </a:rPr>
              <a:t>）</a:t>
            </a:r>
            <a:endParaRPr lang="en-US" altLang="zh-CN" sz="1800" dirty="0">
              <a:sym typeface="+mn-ea"/>
            </a:endParaRPr>
          </a:p>
          <a:p>
            <a:pPr lvl="2"/>
            <a:r>
              <a:rPr lang="en-US" altLang="zh-CN" sz="1800" dirty="0">
                <a:sym typeface="+mn-ea"/>
              </a:rPr>
              <a:t>Protocol</a:t>
            </a:r>
            <a:r>
              <a:rPr lang="zh-CN" altLang="en-US" sz="1800" dirty="0">
                <a:sym typeface="+mn-ea"/>
              </a:rPr>
              <a:t>：值必须是</a:t>
            </a:r>
            <a:r>
              <a:rPr lang="en-US" altLang="zh-CN" sz="1800" dirty="0">
                <a:sym typeface="+mn-ea"/>
              </a:rPr>
              <a:t>3</a:t>
            </a:r>
            <a:endParaRPr lang="en-US" altLang="zh-CN" sz="1800" dirty="0">
              <a:sym typeface="+mn-ea"/>
            </a:endParaRPr>
          </a:p>
          <a:p>
            <a:pPr lvl="2"/>
            <a:r>
              <a:rPr lang="en-US" altLang="zh-CN" sz="1800" dirty="0">
                <a:sym typeface="+mn-ea"/>
              </a:rPr>
              <a:t>Algorithm</a:t>
            </a:r>
            <a:r>
              <a:rPr lang="zh-CN" altLang="en-US" sz="1800" dirty="0">
                <a:sym typeface="+mn-ea"/>
              </a:rPr>
              <a:t>：描述使用的公钥密码算法</a:t>
            </a:r>
            <a:endParaRPr lang="zh-CN" altLang="en-US" sz="1800" dirty="0">
              <a:sym typeface="+mn-ea"/>
            </a:endParaRPr>
          </a:p>
          <a:p>
            <a:pPr lvl="2"/>
            <a:r>
              <a:rPr lang="en-US" altLang="zh-CN" sz="1800" dirty="0">
                <a:sym typeface="+mn-ea"/>
              </a:rPr>
              <a:t>Public Key</a:t>
            </a:r>
            <a:r>
              <a:rPr lang="zh-CN" altLang="en-US" sz="1800" dirty="0">
                <a:sym typeface="+mn-ea"/>
              </a:rPr>
              <a:t>：对应的公钥</a:t>
            </a:r>
            <a:endParaRPr lang="zh-CN" altLang="en-US" sz="1800" dirty="0">
              <a:sym typeface="+mn-ea"/>
            </a:endParaRPr>
          </a:p>
          <a:p>
            <a:pPr lvl="1"/>
            <a:r>
              <a:rPr lang="zh-CN" altLang="en-US" sz="2000" dirty="0">
                <a:sym typeface="+mn-ea"/>
              </a:rPr>
              <a:t>区中的各个权威名字服务器的</a:t>
            </a:r>
            <a:r>
              <a:rPr lang="en-US" altLang="zh-CN" sz="2000" dirty="0">
                <a:sym typeface="+mn-ea"/>
              </a:rPr>
              <a:t>DNSKEY</a:t>
            </a:r>
            <a:r>
              <a:rPr lang="zh-CN" altLang="en-US" sz="2000" dirty="0">
                <a:sym typeface="+mn-ea"/>
              </a:rPr>
              <a:t>是一样的</a:t>
            </a:r>
            <a:endParaRPr lang="zh-CN" altLang="en-US" sz="2000" dirty="0">
              <a:sym typeface="+mn-ea"/>
            </a:endParaRPr>
          </a:p>
          <a:p>
            <a:pPr marL="151130" lvl="1" indent="0">
              <a:buNone/>
            </a:pPr>
            <a:endParaRPr lang="zh-CN" altLang="en-US" sz="1600" dirty="0">
              <a:sym typeface="+mn-ea"/>
            </a:endParaRPr>
          </a:p>
          <a:p>
            <a:endParaRPr lang="zh-CN" altLang="en-US" sz="32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DNSSEC</a:t>
            </a:r>
            <a:r>
              <a:rPr lang="zh-CN" altLang="en-US" dirty="0"/>
              <a:t>原理</a:t>
            </a:r>
            <a:endParaRPr lang="zh-CN" altLang="en-US" dirty="0"/>
          </a:p>
        </p:txBody>
      </p:sp>
      <p:sp>
        <p:nvSpPr>
          <p:cNvPr id="3" name="内容占位符 2"/>
          <p:cNvSpPr>
            <a:spLocks noGrp="1"/>
          </p:cNvSpPr>
          <p:nvPr>
            <p:ph idx="1"/>
          </p:nvPr>
        </p:nvSpPr>
        <p:spPr/>
        <p:txBody>
          <a:bodyPr/>
          <a:lstStyle/>
          <a:p>
            <a:pPr lvl="0"/>
            <a:r>
              <a:rPr lang="en-US" altLang="zh-CN" sz="2400" dirty="0">
                <a:sym typeface="+mn-ea"/>
              </a:rPr>
              <a:t>DNSKEY</a:t>
            </a:r>
            <a:r>
              <a:rPr lang="zh-CN" altLang="en-US" sz="2400" dirty="0">
                <a:sym typeface="+mn-ea"/>
              </a:rPr>
              <a:t>：密钥的种类</a:t>
            </a:r>
            <a:endParaRPr lang="zh-CN" altLang="en-US" sz="2400" dirty="0">
              <a:sym typeface="+mn-ea"/>
            </a:endParaRPr>
          </a:p>
          <a:p>
            <a:pPr lvl="1"/>
            <a:r>
              <a:rPr lang="zh-CN" altLang="en-US" sz="2000" dirty="0">
                <a:sym typeface="+mn-ea"/>
              </a:rPr>
              <a:t>一个区（区域名服务器）一般维护两类密钥：</a:t>
            </a:r>
            <a:endParaRPr lang="zh-CN" altLang="en-US" sz="1800" dirty="0">
              <a:sym typeface="+mn-ea"/>
            </a:endParaRPr>
          </a:p>
          <a:p>
            <a:pPr lvl="2"/>
            <a:r>
              <a:rPr lang="en-US" altLang="zh-CN" sz="1800" dirty="0">
                <a:sym typeface="+mn-ea"/>
              </a:rPr>
              <a:t>Key </a:t>
            </a:r>
            <a:r>
              <a:rPr lang="en-US" altLang="zh-CN" sz="1800" dirty="0" err="1">
                <a:sym typeface="+mn-ea"/>
              </a:rPr>
              <a:t>Signning</a:t>
            </a:r>
            <a:r>
              <a:rPr lang="en-US" altLang="zh-CN" sz="1800" dirty="0">
                <a:sym typeface="+mn-ea"/>
              </a:rPr>
              <a:t> Key (KSK)</a:t>
            </a:r>
            <a:r>
              <a:rPr lang="zh-CN" altLang="en-US" sz="1800" dirty="0">
                <a:sym typeface="+mn-ea"/>
              </a:rPr>
              <a:t>：用以签名</a:t>
            </a:r>
            <a:r>
              <a:rPr lang="en-US" altLang="zh-CN" sz="1800" dirty="0">
                <a:sym typeface="+mn-ea"/>
              </a:rPr>
              <a:t>DNSKEY </a:t>
            </a:r>
            <a:r>
              <a:rPr lang="en-US" altLang="zh-CN" sz="1800" dirty="0" err="1">
                <a:sym typeface="+mn-ea"/>
              </a:rPr>
              <a:t>RRset</a:t>
            </a:r>
            <a:r>
              <a:rPr lang="zh-CN" altLang="en-US" sz="1800" dirty="0">
                <a:sym typeface="+mn-ea"/>
              </a:rPr>
              <a:t>（包括</a:t>
            </a:r>
            <a:r>
              <a:rPr lang="en-US" altLang="zh-CN" sz="1800" dirty="0">
                <a:sym typeface="+mn-ea"/>
              </a:rPr>
              <a:t>KSK</a:t>
            </a:r>
            <a:r>
              <a:rPr lang="zh-CN" altLang="en-US" sz="1800" dirty="0">
                <a:sym typeface="+mn-ea"/>
              </a:rPr>
              <a:t>自己的</a:t>
            </a:r>
            <a:r>
              <a:rPr lang="en-US" altLang="zh-CN" sz="1800" dirty="0">
                <a:sym typeface="+mn-ea"/>
              </a:rPr>
              <a:t>DNSKEY RR</a:t>
            </a:r>
            <a:r>
              <a:rPr lang="zh-CN" altLang="en-US" sz="1800" dirty="0">
                <a:sym typeface="+mn-ea"/>
              </a:rPr>
              <a:t>，故是自签名的）</a:t>
            </a:r>
            <a:endParaRPr lang="zh-CN" altLang="en-US" sz="1800" dirty="0">
              <a:sym typeface="+mn-ea"/>
            </a:endParaRPr>
          </a:p>
          <a:p>
            <a:pPr lvl="2"/>
            <a:r>
              <a:rPr lang="en-US" altLang="zh-CN" sz="1800" dirty="0" err="1">
                <a:sym typeface="+mn-ea"/>
              </a:rPr>
              <a:t>Zong</a:t>
            </a:r>
            <a:r>
              <a:rPr lang="en-US" altLang="zh-CN" sz="1800" dirty="0">
                <a:sym typeface="+mn-ea"/>
              </a:rPr>
              <a:t> </a:t>
            </a:r>
            <a:r>
              <a:rPr lang="en-US" altLang="zh-CN" sz="1800" dirty="0" err="1">
                <a:sym typeface="+mn-ea"/>
              </a:rPr>
              <a:t>Signning</a:t>
            </a:r>
            <a:r>
              <a:rPr lang="en-US" altLang="zh-CN" sz="1800" dirty="0">
                <a:sym typeface="+mn-ea"/>
              </a:rPr>
              <a:t> Key (ZSK)</a:t>
            </a:r>
            <a:r>
              <a:rPr lang="zh-CN" altLang="en-US" sz="1800" dirty="0">
                <a:sym typeface="+mn-ea"/>
              </a:rPr>
              <a:t>：用以签名区数据文件中的其他</a:t>
            </a:r>
            <a:r>
              <a:rPr lang="en-US" altLang="zh-CN" sz="1800" dirty="0" err="1">
                <a:sym typeface="+mn-ea"/>
              </a:rPr>
              <a:t>RRset</a:t>
            </a:r>
            <a:endParaRPr lang="en-US" altLang="zh-CN" sz="1800" dirty="0">
              <a:sym typeface="+mn-ea"/>
            </a:endParaRPr>
          </a:p>
          <a:p>
            <a:pPr lvl="1"/>
            <a:r>
              <a:rPr lang="zh-CN" altLang="en-US" sz="2000" dirty="0">
                <a:sym typeface="+mn-ea"/>
              </a:rPr>
              <a:t>一般的，</a:t>
            </a:r>
            <a:r>
              <a:rPr lang="en-US" altLang="zh-CN" sz="2000" dirty="0">
                <a:sym typeface="+mn-ea"/>
              </a:rPr>
              <a:t>ZSK</a:t>
            </a:r>
            <a:r>
              <a:rPr lang="zh-CN" altLang="en-US" sz="2000" dirty="0">
                <a:sym typeface="+mn-ea"/>
              </a:rPr>
              <a:t>和</a:t>
            </a:r>
            <a:r>
              <a:rPr lang="en-US" altLang="zh-CN" sz="2000" dirty="0">
                <a:sym typeface="+mn-ea"/>
              </a:rPr>
              <a:t>KSK</a:t>
            </a:r>
            <a:r>
              <a:rPr lang="zh-CN" altLang="en-US" sz="2000" dirty="0">
                <a:sym typeface="+mn-ea"/>
              </a:rPr>
              <a:t>是不同的密钥（</a:t>
            </a:r>
            <a:r>
              <a:rPr lang="en-US" altLang="zh-CN" sz="2000" dirty="0">
                <a:sym typeface="+mn-ea"/>
              </a:rPr>
              <a:t>ZSK-&gt;online, KSK-&gt;offline</a:t>
            </a:r>
            <a:r>
              <a:rPr lang="zh-CN" altLang="en-US" sz="2000" dirty="0">
                <a:sym typeface="+mn-ea"/>
              </a:rPr>
              <a:t>）</a:t>
            </a:r>
            <a:endParaRPr lang="zh-CN" altLang="en-US" sz="2000" dirty="0">
              <a:sym typeface="+mn-ea"/>
            </a:endParaRPr>
          </a:p>
          <a:p>
            <a:pPr lvl="1"/>
            <a:r>
              <a:rPr lang="zh-CN" altLang="en-US" sz="2000" dirty="0">
                <a:sym typeface="+mn-ea"/>
              </a:rPr>
              <a:t>一个区可以有多个</a:t>
            </a:r>
            <a:r>
              <a:rPr lang="en-US" altLang="zh-CN" sz="2000" dirty="0">
                <a:sym typeface="+mn-ea"/>
              </a:rPr>
              <a:t>ZSK</a:t>
            </a:r>
            <a:r>
              <a:rPr lang="zh-CN" altLang="en-US" sz="2000" dirty="0">
                <a:sym typeface="+mn-ea"/>
              </a:rPr>
              <a:t>，用以签名不同的</a:t>
            </a:r>
            <a:r>
              <a:rPr lang="en-US" altLang="zh-CN" sz="2000" dirty="0" err="1">
                <a:sym typeface="+mn-ea"/>
              </a:rPr>
              <a:t>RRset</a:t>
            </a:r>
            <a:endParaRPr lang="en-US" altLang="zh-CN" sz="2000" dirty="0">
              <a:sym typeface="+mn-ea"/>
            </a:endParaRPr>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IJDR`0@GA{}80JGC}K9XL43"/>
          <p:cNvPicPr>
            <a:picLocks noChangeAspect="1"/>
          </p:cNvPicPr>
          <p:nvPr/>
        </p:nvPicPr>
        <p:blipFill>
          <a:blip r:embed="rId1"/>
          <a:stretch>
            <a:fillRect/>
          </a:stretch>
        </p:blipFill>
        <p:spPr>
          <a:xfrm>
            <a:off x="4171974" y="2347667"/>
            <a:ext cx="4972026" cy="2629847"/>
          </a:xfrm>
          <a:prstGeom prst="rect">
            <a:avLst/>
          </a:prstGeom>
        </p:spPr>
      </p:pic>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a:xfrm>
            <a:off x="296119" y="2103680"/>
            <a:ext cx="7543800" cy="3371374"/>
          </a:xfrm>
        </p:spPr>
        <p:txBody>
          <a:bodyPr>
            <a:normAutofit/>
          </a:bodyPr>
          <a:lstStyle/>
          <a:p>
            <a:r>
              <a:rPr lang="en-US" sz="2400" dirty="0">
                <a:sym typeface="+mn-ea"/>
              </a:rPr>
              <a:t>RRSIG</a:t>
            </a:r>
            <a:r>
              <a:rPr lang="zh-CN" altLang="en-US" sz="2400" dirty="0">
                <a:sym typeface="+mn-ea"/>
              </a:rPr>
              <a:t>：用来保存对</a:t>
            </a:r>
            <a:r>
              <a:rPr lang="en-US" altLang="zh-CN" sz="2400" dirty="0" err="1">
                <a:sym typeface="+mn-ea"/>
              </a:rPr>
              <a:t>RRset</a:t>
            </a:r>
            <a:r>
              <a:rPr lang="zh-CN" altLang="en-US" sz="2400" dirty="0">
                <a:sym typeface="+mn-ea"/>
              </a:rPr>
              <a:t>的签名信息</a:t>
            </a:r>
            <a:endParaRPr lang="zh-CN" altLang="en-US" sz="2400" dirty="0">
              <a:sym typeface="+mn-ea"/>
            </a:endParaRPr>
          </a:p>
          <a:p>
            <a:pPr lvl="1"/>
            <a:r>
              <a:rPr lang="en-US" altLang="zh-CN" sz="2000" dirty="0">
                <a:sym typeface="+mn-ea"/>
              </a:rPr>
              <a:t>RDATA</a:t>
            </a:r>
            <a:r>
              <a:rPr lang="zh-CN" altLang="en-US" sz="2000" dirty="0">
                <a:sym typeface="+mn-ea"/>
              </a:rPr>
              <a:t>格式：</a:t>
            </a:r>
            <a:endParaRPr lang="zh-CN" altLang="en-US" sz="2000" dirty="0">
              <a:sym typeface="+mn-ea"/>
            </a:endParaRPr>
          </a:p>
          <a:p>
            <a:pPr lvl="2"/>
            <a:r>
              <a:rPr lang="en-US" altLang="zh-CN" sz="1800" dirty="0">
                <a:sym typeface="+mn-ea"/>
              </a:rPr>
              <a:t>Type Covered</a:t>
            </a:r>
            <a:r>
              <a:rPr lang="zh-CN" altLang="en-US" sz="1800" dirty="0">
                <a:sym typeface="+mn-ea"/>
              </a:rPr>
              <a:t>：</a:t>
            </a:r>
            <a:r>
              <a:rPr lang="en-US" altLang="zh-CN" sz="1800" dirty="0" err="1">
                <a:sym typeface="+mn-ea"/>
              </a:rPr>
              <a:t>RRset</a:t>
            </a:r>
            <a:r>
              <a:rPr lang="zh-CN" altLang="en-US" sz="1800" dirty="0">
                <a:sym typeface="+mn-ea"/>
              </a:rPr>
              <a:t>的</a:t>
            </a:r>
            <a:r>
              <a:rPr lang="en-US" altLang="zh-CN" sz="1800" dirty="0">
                <a:sym typeface="+mn-ea"/>
              </a:rPr>
              <a:t>type</a:t>
            </a:r>
            <a:endParaRPr lang="en-US" altLang="zh-CN" sz="1800" dirty="0">
              <a:sym typeface="+mn-ea"/>
            </a:endParaRPr>
          </a:p>
          <a:p>
            <a:pPr lvl="2"/>
            <a:r>
              <a:rPr lang="en-US" altLang="zh-CN" sz="1800" dirty="0">
                <a:sym typeface="+mn-ea"/>
              </a:rPr>
              <a:t>Algorithm</a:t>
            </a:r>
            <a:r>
              <a:rPr lang="zh-CN" altLang="en-US" sz="1800" dirty="0">
                <a:sym typeface="+mn-ea"/>
              </a:rPr>
              <a:t>：描述使用的签名算法</a:t>
            </a:r>
            <a:endParaRPr lang="zh-CN" altLang="en-US" sz="1800" dirty="0">
              <a:sym typeface="+mn-ea"/>
            </a:endParaRPr>
          </a:p>
          <a:p>
            <a:pPr lvl="2"/>
            <a:r>
              <a:rPr lang="en-US" altLang="zh-CN" sz="1800" dirty="0">
                <a:sym typeface="+mn-ea"/>
              </a:rPr>
              <a:t>Labels</a:t>
            </a:r>
            <a:r>
              <a:rPr lang="zh-CN" altLang="en-US" sz="1800" dirty="0">
                <a:sym typeface="+mn-ea"/>
              </a:rPr>
              <a:t>：用以还原</a:t>
            </a:r>
            <a:r>
              <a:rPr lang="en-US" altLang="zh-CN" sz="1800" dirty="0">
                <a:sym typeface="+mn-ea"/>
              </a:rPr>
              <a:t>RR Owner Name</a:t>
            </a:r>
            <a:endParaRPr lang="en-US" altLang="zh-CN" sz="1800" dirty="0">
              <a:sym typeface="+mn-ea"/>
            </a:endParaRPr>
          </a:p>
          <a:p>
            <a:pPr lvl="2"/>
            <a:r>
              <a:rPr lang="en-US" altLang="zh-CN" sz="1800" dirty="0">
                <a:sym typeface="+mn-ea"/>
              </a:rPr>
              <a:t>Key Tag</a:t>
            </a:r>
            <a:r>
              <a:rPr lang="zh-CN" altLang="en-US" sz="1800" dirty="0">
                <a:sym typeface="+mn-ea"/>
              </a:rPr>
              <a:t>：签名的公钥的</a:t>
            </a:r>
            <a:r>
              <a:rPr lang="en-US" altLang="zh-CN" sz="1800" dirty="0">
                <a:sym typeface="+mn-ea"/>
              </a:rPr>
              <a:t>hash</a:t>
            </a:r>
            <a:endParaRPr lang="en-US" altLang="zh-CN" sz="1800" dirty="0">
              <a:sym typeface="+mn-ea"/>
            </a:endParaRPr>
          </a:p>
          <a:p>
            <a:pPr lvl="2"/>
            <a:r>
              <a:rPr lang="en-US" altLang="zh-CN" sz="1800" dirty="0">
                <a:sym typeface="+mn-ea"/>
              </a:rPr>
              <a:t>Signer's Name</a:t>
            </a:r>
            <a:r>
              <a:rPr lang="zh-CN" altLang="en-US" sz="1800" dirty="0">
                <a:sym typeface="+mn-ea"/>
              </a:rPr>
              <a:t>：区的名字</a:t>
            </a:r>
            <a:endParaRPr lang="zh-CN" altLang="en-US" sz="1800" dirty="0">
              <a:sym typeface="+mn-ea"/>
            </a:endParaRPr>
          </a:p>
          <a:p>
            <a:pPr lvl="2"/>
            <a:r>
              <a:rPr lang="en-US" altLang="zh-CN" sz="1800" dirty="0">
                <a:sym typeface="+mn-ea"/>
              </a:rPr>
              <a:t>Signature Inception and Expiration</a:t>
            </a:r>
            <a:r>
              <a:rPr lang="zh-CN" altLang="en-US" sz="1800" dirty="0">
                <a:sym typeface="+mn-ea"/>
              </a:rPr>
              <a:t>：签名的有效期（起止日期）</a:t>
            </a:r>
            <a:endParaRPr lang="zh-CN" altLang="en-US" sz="1800" dirty="0">
              <a:sym typeface="+mn-ea"/>
            </a:endParaRPr>
          </a:p>
          <a:p>
            <a:pPr lvl="1"/>
            <a:endParaRPr lang="zh-CN" altLang="en-US" sz="2000" dirty="0">
              <a:sym typeface="+mn-ea"/>
            </a:endParaRPr>
          </a:p>
          <a:p>
            <a:pPr marL="151130" lvl="1" indent="0">
              <a:buNone/>
            </a:pPr>
            <a:endParaRPr lang="zh-CN" altLang="en-US" sz="2000" dirty="0">
              <a:sym typeface="+mn-ea"/>
            </a:endParaRPr>
          </a:p>
          <a:p>
            <a:pPr lvl="1"/>
            <a:endParaRPr lang="zh-CN" altLang="en-US" sz="2000" dirty="0">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539538" y="2651319"/>
            <a:ext cx="4318462" cy="1405617"/>
          </a:xfrm>
          <a:prstGeom prst="rect">
            <a:avLst/>
          </a:prstGeom>
        </p:spPr>
      </p:pic>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a:xfrm>
            <a:off x="661988" y="1949824"/>
            <a:ext cx="7543800" cy="3686595"/>
          </a:xfrm>
        </p:spPr>
        <p:txBody>
          <a:bodyPr>
            <a:normAutofit/>
          </a:bodyPr>
          <a:lstStyle/>
          <a:p>
            <a:r>
              <a:rPr lang="zh-CN" altLang="en-US" sz="2400" dirty="0">
                <a:sym typeface="+mn-ea"/>
              </a:rPr>
              <a:t>区权威服务器，使用</a:t>
            </a:r>
            <a:r>
              <a:rPr lang="en-US" altLang="zh-CN" sz="2400" dirty="0">
                <a:sym typeface="+mn-ea"/>
              </a:rPr>
              <a:t>ZSK</a:t>
            </a:r>
            <a:r>
              <a:rPr lang="zh-CN" altLang="en-US" sz="2400" dirty="0">
                <a:sym typeface="+mn-ea"/>
              </a:rPr>
              <a:t>为本地的所有</a:t>
            </a:r>
            <a:r>
              <a:rPr lang="en-US" altLang="zh-CN" sz="2400" dirty="0" err="1">
                <a:sym typeface="+mn-ea"/>
              </a:rPr>
              <a:t>RRset</a:t>
            </a:r>
            <a:r>
              <a:rPr lang="zh-CN" altLang="en-US" sz="2400" dirty="0">
                <a:sym typeface="+mn-ea"/>
              </a:rPr>
              <a:t>（不包括</a:t>
            </a:r>
            <a:r>
              <a:rPr lang="en-US" altLang="zh-CN" sz="2400" dirty="0">
                <a:sym typeface="+mn-ea"/>
              </a:rPr>
              <a:t>DNSKEY</a:t>
            </a:r>
            <a:r>
              <a:rPr lang="zh-CN" altLang="en-US" sz="2400" dirty="0">
                <a:sym typeface="+mn-ea"/>
              </a:rPr>
              <a:t>）生成</a:t>
            </a:r>
            <a:r>
              <a:rPr lang="en-US" altLang="zh-CN" sz="2400" dirty="0">
                <a:sym typeface="+mn-ea"/>
              </a:rPr>
              <a:t>RRSIG</a:t>
            </a:r>
            <a:endParaRPr lang="en-US" altLang="zh-CN" sz="2400" dirty="0">
              <a:sym typeface="+mn-ea"/>
            </a:endParaRPr>
          </a:p>
          <a:p>
            <a:pPr lvl="1"/>
            <a:endParaRPr lang="zh-CN" altLang="en-US" sz="1800" dirty="0">
              <a:sym typeface="+mn-ea"/>
            </a:endParaRPr>
          </a:p>
          <a:p>
            <a:pPr lvl="1"/>
            <a:endParaRPr lang="zh-CN" altLang="en-US" sz="1800" dirty="0">
              <a:sym typeface="+mn-ea"/>
            </a:endParaRPr>
          </a:p>
          <a:p>
            <a:pPr lvl="1"/>
            <a:endParaRPr lang="zh-CN" altLang="en-US" sz="1800" dirty="0">
              <a:sym typeface="+mn-ea"/>
            </a:endParaRPr>
          </a:p>
          <a:p>
            <a:pPr lvl="0"/>
            <a:r>
              <a:rPr lang="zh-CN" altLang="en-US" sz="2400" dirty="0">
                <a:sym typeface="+mn-ea"/>
              </a:rPr>
              <a:t>使用</a:t>
            </a:r>
            <a:r>
              <a:rPr lang="en-US" altLang="zh-CN" sz="2400" dirty="0">
                <a:sym typeface="+mn-ea"/>
              </a:rPr>
              <a:t>KSK</a:t>
            </a:r>
            <a:r>
              <a:rPr lang="zh-CN" altLang="en-US" sz="2400" dirty="0">
                <a:sym typeface="+mn-ea"/>
              </a:rPr>
              <a:t>为</a:t>
            </a:r>
            <a:r>
              <a:rPr lang="en-US" altLang="zh-CN" sz="2400" dirty="0">
                <a:sym typeface="+mn-ea"/>
              </a:rPr>
              <a:t>DNSKEY </a:t>
            </a:r>
            <a:r>
              <a:rPr lang="en-US" altLang="zh-CN" sz="2400" dirty="0" err="1">
                <a:sym typeface="+mn-ea"/>
              </a:rPr>
              <a:t>RRset</a:t>
            </a:r>
            <a:r>
              <a:rPr lang="zh-CN" altLang="en-US" sz="2400" dirty="0">
                <a:sym typeface="+mn-ea"/>
              </a:rPr>
              <a:t>生成</a:t>
            </a:r>
            <a:r>
              <a:rPr lang="en-US" altLang="zh-CN" sz="2400" dirty="0">
                <a:sym typeface="+mn-ea"/>
              </a:rPr>
              <a:t>RRSIG</a:t>
            </a:r>
            <a:endParaRPr lang="zh-CN" altLang="en-US" sz="2400" dirty="0">
              <a:sym typeface="+mn-ea"/>
            </a:endParaRPr>
          </a:p>
          <a:p>
            <a:pPr lvl="1"/>
            <a:endParaRPr lang="zh-CN" altLang="en-US" sz="1800" dirty="0">
              <a:sym typeface="+mn-ea"/>
            </a:endParaRPr>
          </a:p>
        </p:txBody>
      </p:sp>
      <p:pic>
        <p:nvPicPr>
          <p:cNvPr id="6" name="图片 5" descr="R`I{@FEAGPRE_KCKAHBZ_{1"/>
          <p:cNvPicPr>
            <a:picLocks noChangeAspect="1"/>
          </p:cNvPicPr>
          <p:nvPr/>
        </p:nvPicPr>
        <p:blipFill>
          <a:blip r:embed="rId2"/>
          <a:stretch>
            <a:fillRect/>
          </a:stretch>
        </p:blipFill>
        <p:spPr>
          <a:xfrm>
            <a:off x="1869140" y="4513684"/>
            <a:ext cx="5499848" cy="224546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RGIU6SQ0_D22~X7OFWHX_OF"/>
          <p:cNvPicPr>
            <a:picLocks noChangeAspect="1"/>
          </p:cNvPicPr>
          <p:nvPr/>
        </p:nvPicPr>
        <p:blipFill>
          <a:blip r:embed="rId1"/>
          <a:stretch>
            <a:fillRect/>
          </a:stretch>
        </p:blipFill>
        <p:spPr>
          <a:xfrm>
            <a:off x="4869087" y="2778753"/>
            <a:ext cx="4274913" cy="2707647"/>
          </a:xfrm>
          <a:prstGeom prst="rect">
            <a:avLst/>
          </a:prstGeom>
        </p:spPr>
      </p:pic>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a:xfrm>
            <a:off x="620778" y="1973244"/>
            <a:ext cx="4083368" cy="3017044"/>
          </a:xfrm>
        </p:spPr>
        <p:txBody>
          <a:bodyPr>
            <a:noAutofit/>
          </a:bodyPr>
          <a:lstStyle/>
          <a:p>
            <a:r>
              <a:rPr lang="en-US" altLang="zh-CN" dirty="0"/>
              <a:t>DNSSEC</a:t>
            </a:r>
            <a:r>
              <a:rPr lang="zh-CN" altLang="en-US" dirty="0"/>
              <a:t>认证的原理（</a:t>
            </a:r>
            <a:r>
              <a:rPr lang="en-US" altLang="zh-CN" dirty="0"/>
              <a:t>1</a:t>
            </a:r>
            <a:r>
              <a:rPr lang="zh-CN" altLang="en-US" dirty="0"/>
              <a:t>）</a:t>
            </a:r>
            <a:endParaRPr lang="zh-CN" altLang="en-US" dirty="0"/>
          </a:p>
          <a:p>
            <a:pPr lvl="1"/>
            <a:r>
              <a:rPr lang="zh-CN" altLang="en-US" sz="2000" dirty="0"/>
              <a:t>当解析器（用户）请求域名信息时，域名服务器返回</a:t>
            </a:r>
            <a:r>
              <a:rPr lang="en-US" altLang="zh-CN" sz="2000" dirty="0" err="1"/>
              <a:t>RRset</a:t>
            </a:r>
            <a:r>
              <a:rPr lang="zh-CN" altLang="en-US" sz="2000" dirty="0"/>
              <a:t>、对应的</a:t>
            </a:r>
            <a:r>
              <a:rPr lang="en-US" altLang="zh-CN" sz="2000" dirty="0"/>
              <a:t>RRSIG</a:t>
            </a:r>
            <a:r>
              <a:rPr lang="zh-CN" altLang="en-US" sz="2000" dirty="0"/>
              <a:t>和</a:t>
            </a:r>
            <a:r>
              <a:rPr lang="en-US" altLang="zh-CN" sz="2000" dirty="0"/>
              <a:t>DNSKEY</a:t>
            </a:r>
            <a:endParaRPr lang="en-US" altLang="zh-CN" sz="2000" dirty="0"/>
          </a:p>
          <a:p>
            <a:pPr lvl="1"/>
            <a:r>
              <a:rPr lang="zh-CN" altLang="en-US" sz="2000" dirty="0"/>
              <a:t>用户用</a:t>
            </a:r>
            <a:r>
              <a:rPr lang="en-US" altLang="zh-CN" sz="2000" dirty="0"/>
              <a:t>ZSK</a:t>
            </a:r>
            <a:r>
              <a:rPr lang="zh-CN" altLang="en-US" sz="2000" dirty="0"/>
              <a:t>验证签名，判断</a:t>
            </a:r>
            <a:r>
              <a:rPr lang="en-US" altLang="zh-CN" sz="2000" dirty="0" err="1"/>
              <a:t>RRset</a:t>
            </a:r>
            <a:r>
              <a:rPr lang="zh-CN" altLang="en-US" sz="2000" dirty="0"/>
              <a:t>的完整性，以及判断</a:t>
            </a:r>
            <a:r>
              <a:rPr lang="en-US" altLang="zh-CN" sz="2000" dirty="0" err="1"/>
              <a:t>RRset</a:t>
            </a:r>
            <a:r>
              <a:rPr lang="zh-CN" altLang="en-US" sz="2000" dirty="0"/>
              <a:t>是否是由区权威服务器给出的</a:t>
            </a:r>
            <a:endParaRPr lang="zh-CN" altLang="en-US" sz="2000" dirty="0"/>
          </a:p>
          <a:p>
            <a:pPr lvl="2"/>
            <a:r>
              <a:rPr lang="zh-CN" altLang="en-US" sz="1800" dirty="0"/>
              <a:t>如果用户相信</a:t>
            </a:r>
            <a:r>
              <a:rPr lang="en-US" altLang="zh-CN" sz="1800" dirty="0"/>
              <a:t>DNSKEY</a:t>
            </a:r>
            <a:r>
              <a:rPr lang="zh-CN" altLang="en-US" sz="1800" dirty="0"/>
              <a:t>中</a:t>
            </a:r>
            <a:r>
              <a:rPr lang="en-US" altLang="zh-CN" sz="1800" dirty="0"/>
              <a:t>ZSK</a:t>
            </a:r>
            <a:r>
              <a:rPr lang="zh-CN" altLang="en-US" sz="1800" dirty="0"/>
              <a:t>，则用户相信</a:t>
            </a:r>
            <a:r>
              <a:rPr lang="en-US" altLang="zh-CN" sz="1800" dirty="0" err="1"/>
              <a:t>RRset</a:t>
            </a:r>
            <a:endParaRPr lang="en-US" altLang="zh-CN" sz="1800" dirty="0"/>
          </a:p>
          <a:p>
            <a:pPr lvl="2"/>
            <a:r>
              <a:rPr lang="zh-CN" altLang="en-US" sz="1800" dirty="0"/>
              <a:t>如果用户不相信</a:t>
            </a:r>
            <a:r>
              <a:rPr lang="en-US" altLang="zh-CN" sz="1800" dirty="0"/>
              <a:t>ZSK</a:t>
            </a:r>
            <a:r>
              <a:rPr lang="zh-CN" altLang="en-US" sz="1800" dirty="0"/>
              <a:t>，如何验证收到的</a:t>
            </a:r>
            <a:r>
              <a:rPr lang="en-US" altLang="zh-CN" sz="1800" dirty="0"/>
              <a:t>ZSK</a:t>
            </a:r>
            <a:r>
              <a:rPr lang="zh-CN" altLang="en-US" sz="1800" dirty="0"/>
              <a:t>？</a:t>
            </a:r>
            <a:endParaRPr lang="zh-CN" altLang="en-US" sz="1800" dirty="0"/>
          </a:p>
          <a:p>
            <a:pPr lvl="1"/>
            <a:endParaRPr lang="zh-CN" altLang="en-US" sz="3600" dirty="0"/>
          </a:p>
          <a:p>
            <a:pPr lvl="1"/>
            <a:endParaRPr lang="zh-CN" altLang="en-US" sz="3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a:xfrm>
            <a:off x="632516" y="2039964"/>
            <a:ext cx="4083368" cy="3017044"/>
          </a:xfrm>
        </p:spPr>
        <p:txBody>
          <a:bodyPr>
            <a:noAutofit/>
          </a:bodyPr>
          <a:lstStyle/>
          <a:p>
            <a:r>
              <a:rPr lang="en-US" altLang="zh-CN" dirty="0"/>
              <a:t>DNSSEC</a:t>
            </a:r>
            <a:r>
              <a:rPr lang="zh-CN" altLang="en-US" dirty="0"/>
              <a:t>认证的原理（</a:t>
            </a:r>
            <a:r>
              <a:rPr lang="en-US" altLang="zh-CN" dirty="0"/>
              <a:t>2</a:t>
            </a:r>
            <a:r>
              <a:rPr lang="zh-CN" altLang="en-US" dirty="0"/>
              <a:t>）</a:t>
            </a:r>
            <a:endParaRPr lang="zh-CN" altLang="en-US" dirty="0"/>
          </a:p>
          <a:p>
            <a:pPr lvl="1"/>
            <a:r>
              <a:rPr lang="en-US" altLang="zh-CN" sz="2000" dirty="0"/>
              <a:t>ZSK</a:t>
            </a:r>
            <a:r>
              <a:rPr lang="zh-CN" altLang="en-US" sz="2000" dirty="0"/>
              <a:t>的</a:t>
            </a:r>
            <a:r>
              <a:rPr lang="en-US" altLang="zh-CN" sz="2000" dirty="0"/>
              <a:t>DNSKEY</a:t>
            </a:r>
            <a:r>
              <a:rPr lang="zh-CN" altLang="en-US" sz="2000" dirty="0"/>
              <a:t>由</a:t>
            </a:r>
            <a:r>
              <a:rPr lang="en-US" altLang="zh-CN" sz="2000" dirty="0"/>
              <a:t>KSK</a:t>
            </a:r>
            <a:r>
              <a:rPr lang="zh-CN" altLang="en-US" sz="2000" dirty="0"/>
              <a:t>签名</a:t>
            </a:r>
            <a:endParaRPr lang="zh-CN" altLang="en-US" sz="2000" dirty="0"/>
          </a:p>
          <a:p>
            <a:pPr lvl="1"/>
            <a:r>
              <a:rPr lang="zh-CN" altLang="en-US" sz="2000" dirty="0"/>
              <a:t>用户收到</a:t>
            </a:r>
            <a:r>
              <a:rPr lang="en-US" altLang="zh-CN" sz="2000" dirty="0"/>
              <a:t>DNSKEY </a:t>
            </a:r>
            <a:r>
              <a:rPr lang="en-US" altLang="zh-CN" sz="2000" dirty="0" err="1"/>
              <a:t>RRset</a:t>
            </a:r>
            <a:r>
              <a:rPr lang="zh-CN" altLang="en-US" sz="2000" dirty="0"/>
              <a:t>和对应的</a:t>
            </a:r>
            <a:r>
              <a:rPr lang="en-US" altLang="zh-CN" sz="2000" dirty="0"/>
              <a:t>RRSIG</a:t>
            </a:r>
            <a:r>
              <a:rPr lang="zh-CN" altLang="en-US" sz="2000" dirty="0"/>
              <a:t>，验证签名，从而验证</a:t>
            </a:r>
            <a:r>
              <a:rPr lang="en-US" altLang="zh-CN" sz="2000" dirty="0"/>
              <a:t>ZSK</a:t>
            </a:r>
            <a:endParaRPr lang="en-US" altLang="zh-CN" sz="2000" dirty="0"/>
          </a:p>
          <a:p>
            <a:pPr lvl="2" algn="l"/>
            <a:r>
              <a:rPr lang="zh-CN" altLang="en-US" sz="1800" dirty="0"/>
              <a:t>如果用户相信DNSKEY中</a:t>
            </a:r>
            <a:r>
              <a:rPr lang="en-US" altLang="zh-CN" sz="1800" dirty="0"/>
              <a:t>K</a:t>
            </a:r>
            <a:r>
              <a:rPr lang="zh-CN" altLang="en-US" sz="1800" dirty="0"/>
              <a:t>SK，则用户相信RRset</a:t>
            </a:r>
            <a:endParaRPr lang="zh-CN" altLang="en-US" sz="1800" dirty="0"/>
          </a:p>
          <a:p>
            <a:pPr lvl="2" algn="l"/>
            <a:r>
              <a:rPr lang="zh-CN" altLang="en-US" sz="1800" dirty="0"/>
              <a:t>如果用户不相信</a:t>
            </a:r>
            <a:r>
              <a:rPr lang="en-US" altLang="zh-CN" sz="1800" dirty="0"/>
              <a:t>K</a:t>
            </a:r>
            <a:r>
              <a:rPr lang="zh-CN" altLang="en-US" sz="1800" dirty="0"/>
              <a:t>SK，如何验证收到的</a:t>
            </a:r>
            <a:r>
              <a:rPr lang="en-US" altLang="zh-CN" sz="1800" dirty="0"/>
              <a:t>K</a:t>
            </a:r>
            <a:r>
              <a:rPr lang="zh-CN" altLang="en-US" sz="1800" dirty="0"/>
              <a:t>SK？</a:t>
            </a:r>
            <a:endParaRPr lang="zh-CN" altLang="en-US" sz="1800" dirty="0"/>
          </a:p>
          <a:p>
            <a:pPr lvl="1" algn="l"/>
            <a:r>
              <a:rPr lang="en-US" altLang="zh-CN" sz="2000" dirty="0"/>
              <a:t>DNSKEY RRSIG</a:t>
            </a:r>
            <a:r>
              <a:rPr lang="zh-CN" altLang="en-US" sz="2000" dirty="0"/>
              <a:t>是自签名的，不提供额外的信任。如何从上级</a:t>
            </a:r>
            <a:r>
              <a:rPr lang="en-US" altLang="zh-CN" sz="2000" dirty="0"/>
              <a:t>DNS</a:t>
            </a:r>
            <a:r>
              <a:rPr lang="zh-CN" altLang="en-US" sz="2000" dirty="0"/>
              <a:t>区中获得信任？</a:t>
            </a:r>
            <a:endParaRPr lang="zh-CN" altLang="en-US" sz="2000" dirty="0"/>
          </a:p>
          <a:p>
            <a:pPr lvl="1"/>
            <a:endParaRPr lang="zh-CN" altLang="en-US" sz="3600" dirty="0"/>
          </a:p>
          <a:p>
            <a:pPr lvl="1"/>
            <a:endParaRPr lang="zh-CN" altLang="en-US" sz="3600" dirty="0"/>
          </a:p>
        </p:txBody>
      </p:sp>
      <p:pic>
        <p:nvPicPr>
          <p:cNvPr id="4" name="图片 3" descr="O2P`IMG97W~IV)9$I`D}POH"/>
          <p:cNvPicPr>
            <a:picLocks noChangeAspect="1"/>
          </p:cNvPicPr>
          <p:nvPr/>
        </p:nvPicPr>
        <p:blipFill>
          <a:blip r:embed="rId1"/>
          <a:stretch>
            <a:fillRect/>
          </a:stretch>
        </p:blipFill>
        <p:spPr>
          <a:xfrm>
            <a:off x="5002306" y="2228916"/>
            <a:ext cx="4383873" cy="3445743"/>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p:txBody>
          <a:bodyPr>
            <a:normAutofit/>
          </a:bodyPr>
          <a:lstStyle/>
          <a:p>
            <a:r>
              <a:rPr lang="en-US" altLang="zh-CN" dirty="0">
                <a:sym typeface="+mn-ea"/>
              </a:rPr>
              <a:t>Delegation Signer</a:t>
            </a:r>
            <a:r>
              <a:rPr lang="zh-CN" altLang="en-US" dirty="0">
                <a:sym typeface="+mn-ea"/>
              </a:rPr>
              <a:t>（</a:t>
            </a:r>
            <a:r>
              <a:rPr lang="en-US" altLang="zh-CN" dirty="0">
                <a:sym typeface="+mn-ea"/>
              </a:rPr>
              <a:t>DS</a:t>
            </a:r>
            <a:r>
              <a:rPr lang="zh-CN" altLang="en-US" dirty="0">
                <a:sym typeface="+mn-ea"/>
              </a:rPr>
              <a:t>）：用来认证下一级区的</a:t>
            </a:r>
            <a:r>
              <a:rPr lang="en-US" altLang="zh-CN" dirty="0">
                <a:sym typeface="+mn-ea"/>
              </a:rPr>
              <a:t>KSK</a:t>
            </a:r>
            <a:endParaRPr lang="en-US" altLang="zh-CN" dirty="0">
              <a:sym typeface="+mn-ea"/>
            </a:endParaRPr>
          </a:p>
          <a:p>
            <a:pPr lvl="1"/>
            <a:r>
              <a:rPr lang="en-US" altLang="zh-CN" sz="2000" dirty="0">
                <a:sym typeface="+mn-ea"/>
              </a:rPr>
              <a:t>RDATA</a:t>
            </a:r>
            <a:r>
              <a:rPr lang="zh-CN" altLang="en-US" sz="2000" dirty="0">
                <a:sym typeface="+mn-ea"/>
              </a:rPr>
              <a:t>格式：</a:t>
            </a:r>
            <a:endParaRPr lang="zh-CN" altLang="en-US" sz="2000" dirty="0">
              <a:sym typeface="+mn-ea"/>
            </a:endParaRPr>
          </a:p>
          <a:p>
            <a:pPr lvl="2"/>
            <a:r>
              <a:rPr lang="en-US" altLang="zh-CN" sz="1800" dirty="0">
                <a:sym typeface="+mn-ea"/>
              </a:rPr>
              <a:t>tag</a:t>
            </a:r>
            <a:r>
              <a:rPr lang="zh-CN" altLang="en-US" sz="1800" dirty="0">
                <a:sym typeface="+mn-ea"/>
              </a:rPr>
              <a:t>：被认证的公钥的</a:t>
            </a:r>
            <a:r>
              <a:rPr lang="en-US" altLang="zh-CN" sz="1800" dirty="0">
                <a:sym typeface="+mn-ea"/>
              </a:rPr>
              <a:t>hash</a:t>
            </a:r>
            <a:r>
              <a:rPr lang="zh-CN" altLang="en-US" sz="1800" dirty="0">
                <a:sym typeface="+mn-ea"/>
              </a:rPr>
              <a:t>值</a:t>
            </a:r>
            <a:endParaRPr lang="zh-CN" altLang="en-US" sz="1800" dirty="0">
              <a:sym typeface="+mn-ea"/>
            </a:endParaRPr>
          </a:p>
          <a:p>
            <a:pPr lvl="2"/>
            <a:r>
              <a:rPr lang="en-US" altLang="zh-CN" sz="1800" dirty="0">
                <a:sym typeface="+mn-ea"/>
              </a:rPr>
              <a:t>digest</a:t>
            </a:r>
            <a:r>
              <a:rPr lang="zh-CN" altLang="en-US" sz="1800" dirty="0">
                <a:sym typeface="+mn-ea"/>
              </a:rPr>
              <a:t>：一个</a:t>
            </a:r>
            <a:r>
              <a:rPr lang="en-US" altLang="zh-CN" sz="1800" dirty="0">
                <a:sym typeface="+mn-ea"/>
              </a:rPr>
              <a:t>hash</a:t>
            </a:r>
            <a:r>
              <a:rPr lang="zh-CN" altLang="en-US" sz="1800" dirty="0">
                <a:sym typeface="+mn-ea"/>
              </a:rPr>
              <a:t>，包含公钥值和公钥的所有者（下一级区的名字）</a:t>
            </a:r>
            <a:endParaRPr lang="zh-CN" altLang="en-US" sz="1800" dirty="0">
              <a:sym typeface="+mn-ea"/>
            </a:endParaRPr>
          </a:p>
          <a:p>
            <a:pPr lvl="1"/>
            <a:endParaRPr lang="zh-CN" altLang="en-US" sz="2000" dirty="0">
              <a:sym typeface="+mn-ea"/>
            </a:endParaRPr>
          </a:p>
          <a:p>
            <a:pPr lvl="1"/>
            <a:endParaRPr lang="zh-CN" altLang="en-US" sz="2000" dirty="0">
              <a:sym typeface="+mn-ea"/>
            </a:endParaRPr>
          </a:p>
          <a:p>
            <a:pPr lvl="1"/>
            <a:endParaRPr lang="zh-CN" altLang="en-US" sz="2000" dirty="0">
              <a:sym typeface="+mn-ea"/>
            </a:endParaRPr>
          </a:p>
          <a:p>
            <a:pPr lvl="1"/>
            <a:endParaRPr lang="zh-CN" altLang="en-US" sz="2000" dirty="0">
              <a:sym typeface="+mn-ea"/>
            </a:endParaRPr>
          </a:p>
          <a:p>
            <a:pPr lvl="1"/>
            <a:endParaRPr lang="zh-CN" altLang="en-US" sz="2000" dirty="0">
              <a:sym typeface="+mn-ea"/>
            </a:endParaRPr>
          </a:p>
          <a:p>
            <a:pPr lvl="1"/>
            <a:endParaRPr lang="zh-CN" altLang="en-US" sz="2000" dirty="0">
              <a:sym typeface="+mn-ea"/>
            </a:endParaRPr>
          </a:p>
          <a:p>
            <a:pPr lvl="2"/>
            <a:endParaRPr lang="zh-CN" altLang="en-US" sz="1800" dirty="0">
              <a:sym typeface="+mn-ea"/>
            </a:endParaRPr>
          </a:p>
          <a:p>
            <a:pPr lvl="1"/>
            <a:endParaRPr lang="zh-CN" altLang="en-US" sz="2000" dirty="0">
              <a:sym typeface="+mn-ea"/>
            </a:endParaRPr>
          </a:p>
          <a:p>
            <a:pPr lvl="0"/>
            <a:endParaRPr lang="zh-CN" altLang="en-US" sz="2400" dirty="0"/>
          </a:p>
          <a:p>
            <a:pPr lvl="0"/>
            <a:endParaRPr lang="zh-CN" altLang="en-US" sz="2400" dirty="0">
              <a:sym typeface="+mn-ea"/>
            </a:endParaRPr>
          </a:p>
        </p:txBody>
      </p:sp>
      <p:pic>
        <p:nvPicPr>
          <p:cNvPr id="4" name="图片 3" descr="CBE`_QZ]D%[V~H1~HR5%MJW"/>
          <p:cNvPicPr>
            <a:picLocks noChangeAspect="1"/>
          </p:cNvPicPr>
          <p:nvPr/>
        </p:nvPicPr>
        <p:blipFill>
          <a:blip r:embed="rId1"/>
          <a:stretch>
            <a:fillRect/>
          </a:stretch>
        </p:blipFill>
        <p:spPr>
          <a:xfrm>
            <a:off x="1568739" y="4215275"/>
            <a:ext cx="6052240" cy="1653819"/>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DNSSEC</a:t>
            </a:r>
            <a:r>
              <a:rPr lang="zh-CN" altLang="en-US"/>
              <a:t>原理</a:t>
            </a:r>
            <a:endParaRPr lang="zh-CN" altLang="en-US"/>
          </a:p>
        </p:txBody>
      </p:sp>
      <p:sp>
        <p:nvSpPr>
          <p:cNvPr id="3" name="内容占位符 2"/>
          <p:cNvSpPr>
            <a:spLocks noGrp="1"/>
          </p:cNvSpPr>
          <p:nvPr>
            <p:ph idx="1"/>
          </p:nvPr>
        </p:nvSpPr>
        <p:spPr/>
        <p:txBody>
          <a:bodyPr>
            <a:normAutofit/>
          </a:bodyPr>
          <a:lstStyle/>
          <a:p>
            <a:r>
              <a:rPr lang="en-US" altLang="zh-CN" dirty="0">
                <a:sym typeface="+mn-ea"/>
              </a:rPr>
              <a:t>Delegation Signer</a:t>
            </a:r>
            <a:r>
              <a:rPr lang="zh-CN" altLang="en-US" dirty="0">
                <a:sym typeface="+mn-ea"/>
              </a:rPr>
              <a:t>：用来认证下一级区的</a:t>
            </a:r>
            <a:r>
              <a:rPr lang="en-US" altLang="zh-CN" dirty="0">
                <a:sym typeface="+mn-ea"/>
              </a:rPr>
              <a:t>KSK</a:t>
            </a:r>
            <a:endParaRPr lang="en-US" altLang="zh-CN" dirty="0">
              <a:sym typeface="+mn-ea"/>
            </a:endParaRPr>
          </a:p>
          <a:p>
            <a:pPr lvl="1"/>
            <a:r>
              <a:rPr lang="zh-CN" altLang="en-US" sz="2000" dirty="0">
                <a:sym typeface="+mn-ea"/>
              </a:rPr>
              <a:t>区域名服务器将自己的</a:t>
            </a:r>
            <a:r>
              <a:rPr lang="en-US" altLang="zh-CN" sz="2000" dirty="0">
                <a:sym typeface="+mn-ea"/>
              </a:rPr>
              <a:t>KSK</a:t>
            </a:r>
            <a:r>
              <a:rPr lang="zh-CN" altLang="en-US" sz="2000" dirty="0">
                <a:sym typeface="+mn-ea"/>
              </a:rPr>
              <a:t>公钥提交给上级区域名服务器</a:t>
            </a:r>
            <a:endParaRPr lang="zh-CN" altLang="en-US" sz="2000" dirty="0">
              <a:sym typeface="+mn-ea"/>
            </a:endParaRPr>
          </a:p>
          <a:p>
            <a:pPr lvl="1"/>
            <a:r>
              <a:rPr lang="zh-CN" altLang="en-US" sz="2000" dirty="0">
                <a:sym typeface="+mn-ea"/>
              </a:rPr>
              <a:t>上级区域名服务器将该公钥发布为</a:t>
            </a:r>
            <a:r>
              <a:rPr lang="en-US" altLang="zh-CN" sz="2000" dirty="0">
                <a:sym typeface="+mn-ea"/>
              </a:rPr>
              <a:t>DS RR</a:t>
            </a:r>
            <a:endParaRPr lang="zh-CN" altLang="en-US" sz="1800" dirty="0">
              <a:sym typeface="+mn-ea"/>
            </a:endParaRPr>
          </a:p>
          <a:p>
            <a:pPr lvl="1"/>
            <a:r>
              <a:rPr lang="en-US" altLang="zh-CN" sz="2000" dirty="0">
                <a:sym typeface="+mn-ea"/>
              </a:rPr>
              <a:t>DS </a:t>
            </a:r>
            <a:r>
              <a:rPr lang="en-US" altLang="zh-CN" sz="2000" dirty="0" err="1">
                <a:sym typeface="+mn-ea"/>
              </a:rPr>
              <a:t>RRset</a:t>
            </a:r>
            <a:r>
              <a:rPr lang="zh-CN" altLang="en-US" sz="2000" dirty="0">
                <a:sym typeface="+mn-ea"/>
              </a:rPr>
              <a:t>被上级区域名服务器的</a:t>
            </a:r>
            <a:r>
              <a:rPr lang="en-US" altLang="zh-CN" sz="2000" dirty="0">
                <a:sym typeface="+mn-ea"/>
              </a:rPr>
              <a:t>ZSK</a:t>
            </a:r>
            <a:r>
              <a:rPr lang="zh-CN" altLang="en-US" sz="2000" dirty="0">
                <a:sym typeface="+mn-ea"/>
              </a:rPr>
              <a:t>签名并产生</a:t>
            </a:r>
            <a:r>
              <a:rPr lang="en-US" altLang="zh-CN" sz="2000" dirty="0">
                <a:sym typeface="+mn-ea"/>
              </a:rPr>
              <a:t>RRSIG</a:t>
            </a:r>
            <a:endParaRPr lang="en-US" altLang="zh-CN" sz="2000" dirty="0">
              <a:sym typeface="+mn-ea"/>
            </a:endParaRPr>
          </a:p>
          <a:p>
            <a:pPr lvl="2"/>
            <a:r>
              <a:rPr lang="zh-CN" altLang="en-US" sz="1800" dirty="0">
                <a:sym typeface="+mn-ea"/>
              </a:rPr>
              <a:t>用户通过获得上级区提供的</a:t>
            </a:r>
            <a:r>
              <a:rPr lang="en-US" altLang="zh-CN" sz="1800" dirty="0">
                <a:sym typeface="+mn-ea"/>
              </a:rPr>
              <a:t>DS RR</a:t>
            </a:r>
            <a:r>
              <a:rPr lang="zh-CN" altLang="en-US" sz="1800" dirty="0">
                <a:sym typeface="+mn-ea"/>
              </a:rPr>
              <a:t>，验证</a:t>
            </a:r>
            <a:r>
              <a:rPr lang="en-US" altLang="zh-CN" sz="1800" dirty="0">
                <a:sym typeface="+mn-ea"/>
              </a:rPr>
              <a:t>KSK</a:t>
            </a:r>
            <a:endParaRPr lang="en-US" altLang="zh-CN" sz="1800" dirty="0">
              <a:sym typeface="+mn-ea"/>
            </a:endParaRPr>
          </a:p>
          <a:p>
            <a:pPr lvl="2"/>
            <a:r>
              <a:rPr lang="zh-CN" altLang="en-US" sz="1800" dirty="0">
                <a:sym typeface="+mn-ea"/>
              </a:rPr>
              <a:t>使得父区和子区间的信任得以传递</a:t>
            </a:r>
            <a:endParaRPr lang="en-US" altLang="zh-CN" sz="1800" dirty="0">
              <a:sym typeface="+mn-ea"/>
            </a:endParaRPr>
          </a:p>
          <a:p>
            <a:pPr lvl="1"/>
            <a:endParaRPr lang="zh-CN" altLang="en-US" sz="1800" dirty="0">
              <a:sym typeface="+mn-ea"/>
            </a:endParaRPr>
          </a:p>
          <a:p>
            <a:pPr lvl="2"/>
            <a:endParaRPr lang="zh-CN" altLang="en-US" sz="1800" dirty="0">
              <a:sym typeface="+mn-ea"/>
            </a:endParaRPr>
          </a:p>
          <a:p>
            <a:pPr lvl="1"/>
            <a:endParaRPr lang="zh-CN" altLang="en-US" sz="2000" dirty="0">
              <a:sym typeface="+mn-ea"/>
            </a:endParaRPr>
          </a:p>
          <a:p>
            <a:pPr lvl="0"/>
            <a:endParaRPr lang="zh-CN" altLang="en-US" sz="2400" dirty="0"/>
          </a:p>
          <a:p>
            <a:pPr lvl="0"/>
            <a:endParaRPr lang="zh-CN" altLang="en-US" sz="2400" dirty="0">
              <a:sym typeface="+mn-ea"/>
            </a:endParaRPr>
          </a:p>
        </p:txBody>
      </p:sp>
      <p:pic>
        <p:nvPicPr>
          <p:cNvPr id="5" name="图片 4" descr="XZ}9~9X[MAUDVOSSTRO_7K0"/>
          <p:cNvPicPr>
            <a:picLocks noChangeAspect="1"/>
          </p:cNvPicPr>
          <p:nvPr/>
        </p:nvPicPr>
        <p:blipFill>
          <a:blip r:embed="rId1"/>
          <a:stretch>
            <a:fillRect/>
          </a:stretch>
        </p:blipFill>
        <p:spPr>
          <a:xfrm>
            <a:off x="5042929" y="4262967"/>
            <a:ext cx="3936058" cy="2379880"/>
          </a:xfrm>
          <a:prstGeom prst="rect">
            <a:avLst/>
          </a:prstGeom>
        </p:spPr>
      </p:pic>
    </p:spTree>
  </p:cSld>
  <p:clrMapOvr>
    <a:masterClrMapping/>
  </p:clrMapOvr>
</p:sld>
</file>

<file path=ppt/tags/tag1.xml><?xml version="1.0" encoding="utf-8"?>
<p:tagLst xmlns:p="http://schemas.openxmlformats.org/presentationml/2006/main">
  <p:tag name="KSO_WPP_MARK_KEY" val="ff2e40d0-912b-4da4-83fc-83a811339429"/>
  <p:tag name="COMMONDATA" val="eyJoZGlkIjoiM2FiZDIzMjBhYjY3YjcwYmIxYWI1NjM4YzVmYjEyMDMifQ=="/>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19875</Words>
  <Application>WPS 演示</Application>
  <PresentationFormat>全屏显示(4:3)</PresentationFormat>
  <Paragraphs>1317</Paragraphs>
  <Slides>129</Slides>
  <Notes>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129</vt:i4>
      </vt:variant>
    </vt:vector>
  </HeadingPairs>
  <TitlesOfParts>
    <vt:vector size="152" baseType="lpstr">
      <vt:lpstr>Arial</vt:lpstr>
      <vt:lpstr>宋体</vt:lpstr>
      <vt:lpstr>Wingdings</vt:lpstr>
      <vt:lpstr>Tahoma</vt:lpstr>
      <vt:lpstr>汉仪书宋二KW</vt:lpstr>
      <vt:lpstr>Calibri</vt:lpstr>
      <vt:lpstr>Helvetica Neue</vt:lpstr>
      <vt:lpstr>Times New Roman</vt:lpstr>
      <vt:lpstr>Cambria Math</vt:lpstr>
      <vt:lpstr>Kingsoft Math</vt:lpstr>
      <vt:lpstr>Calibri Light</vt:lpstr>
      <vt:lpstr>微软雅黑</vt:lpstr>
      <vt:lpstr>汉仪旗黑</vt:lpstr>
      <vt:lpstr>宋体</vt:lpstr>
      <vt:lpstr>Arial Unicode MS</vt:lpstr>
      <vt:lpstr>楷体_GB2312</vt:lpstr>
      <vt:lpstr>汉仪楷体简</vt:lpstr>
      <vt:lpstr>DejaVu Math TeX Gyre</vt:lpstr>
      <vt:lpstr>Verdana</vt:lpstr>
      <vt:lpstr>回顾</vt:lpstr>
      <vt:lpstr>PBrush</vt:lpstr>
      <vt:lpstr>Word.Document.8</vt:lpstr>
      <vt:lpstr>Equation.3</vt:lpstr>
      <vt:lpstr>PKI技术- PKI系统安全增强  网络认证技术</vt:lpstr>
      <vt:lpstr>PKI系统安全问题</vt:lpstr>
      <vt:lpstr>CA in PKI system</vt:lpstr>
      <vt:lpstr>PKI系统安全增强</vt:lpstr>
      <vt:lpstr>PKI系统安全增强</vt:lpstr>
      <vt:lpstr>入侵容忍Intrusion Tolerance</vt:lpstr>
      <vt:lpstr>入侵容忍</vt:lpstr>
      <vt:lpstr>Threshold Cryptography</vt:lpstr>
      <vt:lpstr>基于Access structure的方案</vt:lpstr>
      <vt:lpstr>基于Access structure的方案</vt:lpstr>
      <vt:lpstr>密码算法基础——秘密分享</vt:lpstr>
      <vt:lpstr>Shamir’s Secret Sharing</vt:lpstr>
      <vt:lpstr>Shamir秘密分享方案的过程</vt:lpstr>
      <vt:lpstr>实际使用</vt:lpstr>
      <vt:lpstr>入侵容忍CA系统方案</vt:lpstr>
      <vt:lpstr>ITTC方案</vt:lpstr>
      <vt:lpstr>ITTC项目方案</vt:lpstr>
      <vt:lpstr>ITTC的密钥分配方案</vt:lpstr>
      <vt:lpstr>数字签名计算</vt:lpstr>
      <vt:lpstr>部分密钥分发</vt:lpstr>
      <vt:lpstr>服务方式</vt:lpstr>
      <vt:lpstr>不足</vt:lpstr>
      <vt:lpstr>ICNP 2001方案</vt:lpstr>
      <vt:lpstr>ICNP 2001方案</vt:lpstr>
      <vt:lpstr>签名方案</vt:lpstr>
      <vt:lpstr>签名方案</vt:lpstr>
      <vt:lpstr>上述方案的不足</vt:lpstr>
      <vt:lpstr>对比ITTC方案与ICNP方案</vt:lpstr>
      <vt:lpstr>Mobile Adversary vs. Proactive Recovery</vt:lpstr>
      <vt:lpstr>Mobile Adversary vs. Proactive Recovery</vt:lpstr>
      <vt:lpstr>Proactive Recovery 在入侵容忍CA系统中</vt:lpstr>
      <vt:lpstr>PKI系统安全增强</vt:lpstr>
      <vt:lpstr>PKI应用的重要性</vt:lpstr>
      <vt:lpstr>HSTS</vt:lpstr>
      <vt:lpstr>HSTS</vt:lpstr>
      <vt:lpstr>HSTS</vt:lpstr>
      <vt:lpstr>HSTS示例</vt:lpstr>
      <vt:lpstr>HSTS示例</vt:lpstr>
      <vt:lpstr>HSTS示例</vt:lpstr>
      <vt:lpstr>HSTS示例</vt:lpstr>
      <vt:lpstr>PowerPoint 演示文稿</vt:lpstr>
      <vt:lpstr>HSTS</vt:lpstr>
      <vt:lpstr>PowerPoint 演示文稿</vt:lpstr>
      <vt:lpstr>HSTS示例</vt:lpstr>
      <vt:lpstr>PKI信任机制的基本形式</vt:lpstr>
      <vt:lpstr>PKI信任机制的安全问题</vt:lpstr>
      <vt:lpstr>PKI信任机制的安全问题</vt:lpstr>
      <vt:lpstr>安全事件</vt:lpstr>
      <vt:lpstr>虚假证书的中间人攻击</vt:lpstr>
      <vt:lpstr>后果</vt:lpstr>
      <vt:lpstr>PKI信任体系的安全问题</vt:lpstr>
      <vt:lpstr>PKI信任机制的基本假设</vt:lpstr>
      <vt:lpstr>PKI信任机制的增强方案</vt:lpstr>
      <vt:lpstr>安全增强的基本思路1</vt:lpstr>
      <vt:lpstr>客户端检测</vt:lpstr>
      <vt:lpstr>安全增强的基本思路2</vt:lpstr>
      <vt:lpstr>限制CA权力</vt:lpstr>
      <vt:lpstr>安全增强的基本思路3</vt:lpstr>
      <vt:lpstr>Certificate Transparency</vt:lpstr>
      <vt:lpstr>PKI信任增强方案</vt:lpstr>
      <vt:lpstr>客户端检测</vt:lpstr>
      <vt:lpstr>Pinning</vt:lpstr>
      <vt:lpstr>不同类型的Pinning</vt:lpstr>
      <vt:lpstr>Perspectives</vt:lpstr>
      <vt:lpstr>Perspectives</vt:lpstr>
      <vt:lpstr>Perspectives</vt:lpstr>
      <vt:lpstr>Perspectives</vt:lpstr>
      <vt:lpstr>Perspectives</vt:lpstr>
      <vt:lpstr>Perspectives</vt:lpstr>
      <vt:lpstr>Notary-based方案</vt:lpstr>
      <vt:lpstr>PKI信任增强方案</vt:lpstr>
      <vt:lpstr>限制CA权力</vt:lpstr>
      <vt:lpstr>Certlock</vt:lpstr>
      <vt:lpstr>Certlock</vt:lpstr>
      <vt:lpstr>CAge</vt:lpstr>
      <vt:lpstr>CAge</vt:lpstr>
      <vt:lpstr>CAge</vt:lpstr>
      <vt:lpstr>CAge</vt:lpstr>
      <vt:lpstr>DANE&amp;CAA</vt:lpstr>
      <vt:lpstr>DNS相关概念</vt:lpstr>
      <vt:lpstr>DNS相关概念</vt:lpstr>
      <vt:lpstr>DNS相关概念</vt:lpstr>
      <vt:lpstr>DNS相关概念</vt:lpstr>
      <vt:lpstr>DNS相关概念</vt:lpstr>
      <vt:lpstr>DNS相关概念</vt:lpstr>
      <vt:lpstr>DNS相关概念</vt:lpstr>
      <vt:lpstr>DNS相关概念</vt:lpstr>
      <vt:lpstr>DNS相关概念</vt:lpstr>
      <vt:lpstr>DNS相关概念</vt:lpstr>
      <vt:lpstr>DNS相关概念</vt:lpstr>
      <vt:lpstr>DNSSEC原理</vt:lpstr>
      <vt:lpstr>DNSSEC原理</vt:lpstr>
      <vt:lpstr>DNSSEC原理</vt:lpstr>
      <vt:lpstr>DNSSEC原理</vt:lpstr>
      <vt:lpstr>DNSSEC原理</vt:lpstr>
      <vt:lpstr>DNSSEC原理</vt:lpstr>
      <vt:lpstr>DNSSEC原理</vt:lpstr>
      <vt:lpstr>DNSSEC原理</vt:lpstr>
      <vt:lpstr>DNSSEC原理</vt:lpstr>
      <vt:lpstr>DNSSEC原理</vt:lpstr>
      <vt:lpstr>DNSSEC实施</vt:lpstr>
      <vt:lpstr>DANE&amp;CAA</vt:lpstr>
      <vt:lpstr>DNS中的PKI安全增强</vt:lpstr>
      <vt:lpstr>DANE</vt:lpstr>
      <vt:lpstr>DANE</vt:lpstr>
      <vt:lpstr>DANE</vt:lpstr>
      <vt:lpstr>DANE</vt:lpstr>
      <vt:lpstr>DANE</vt:lpstr>
      <vt:lpstr>DANE</vt:lpstr>
      <vt:lpstr>DANE</vt:lpstr>
      <vt:lpstr>DANE</vt:lpstr>
      <vt:lpstr>DANE</vt:lpstr>
      <vt:lpstr>DANE</vt:lpstr>
      <vt:lpstr>DANE讨论</vt:lpstr>
      <vt:lpstr>DANE讨论</vt:lpstr>
      <vt:lpstr>DANE讨论</vt:lpstr>
      <vt:lpstr>DANE讨论</vt:lpstr>
      <vt:lpstr>DANE部署</vt:lpstr>
      <vt:lpstr>DANE</vt:lpstr>
      <vt:lpstr>CAA</vt:lpstr>
      <vt:lpstr>CAA</vt:lpstr>
      <vt:lpstr>CAA</vt:lpstr>
      <vt:lpstr>CAA</vt:lpstr>
      <vt:lpstr>CAA</vt:lpstr>
      <vt:lpstr>Sovereign Key system</vt:lpstr>
      <vt:lpstr>Sovereign Key</vt:lpstr>
      <vt:lpstr>Sovereign Key</vt:lpstr>
      <vt:lpstr>Sovereign Key</vt:lpstr>
      <vt:lpstr>End!</vt:lpstr>
    </vt:vector>
  </TitlesOfParts>
  <Company>Lois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PKI的密码学基础</dc:title>
  <dc:creator>Lin Jingqiang</dc:creator>
  <cp:lastModifiedBy>李浩宇</cp:lastModifiedBy>
  <cp:revision>3110</cp:revision>
  <dcterms:created xsi:type="dcterms:W3CDTF">2024-01-13T09:26:28Z</dcterms:created>
  <dcterms:modified xsi:type="dcterms:W3CDTF">2024-01-13T09:26:28Z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9B32025BD08A442B875C165CBD4BD8C7</vt:lpwstr>
  </property>
</Properties>
</file>